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5"/>
  </p:notesMasterIdLst>
  <p:sldIdLst>
    <p:sldId id="309" r:id="rId2"/>
    <p:sldId id="292" r:id="rId3"/>
    <p:sldId id="466" r:id="rId4"/>
    <p:sldId id="467" r:id="rId5"/>
    <p:sldId id="468" r:id="rId6"/>
    <p:sldId id="469" r:id="rId7"/>
    <p:sldId id="470" r:id="rId8"/>
    <p:sldId id="471" r:id="rId9"/>
    <p:sldId id="425" r:id="rId10"/>
    <p:sldId id="427" r:id="rId11"/>
    <p:sldId id="500" r:id="rId12"/>
    <p:sldId id="501" r:id="rId13"/>
    <p:sldId id="502" r:id="rId14"/>
    <p:sldId id="472" r:id="rId15"/>
    <p:sldId id="473" r:id="rId16"/>
    <p:sldId id="438" r:id="rId17"/>
    <p:sldId id="439" r:id="rId18"/>
    <p:sldId id="431" r:id="rId19"/>
    <p:sldId id="432" r:id="rId20"/>
    <p:sldId id="433" r:id="rId21"/>
    <p:sldId id="496" r:id="rId22"/>
    <p:sldId id="435" r:id="rId23"/>
    <p:sldId id="436" r:id="rId24"/>
    <p:sldId id="474" r:id="rId25"/>
    <p:sldId id="475" r:id="rId26"/>
    <p:sldId id="441" r:id="rId27"/>
    <p:sldId id="442" r:id="rId28"/>
    <p:sldId id="443" r:id="rId29"/>
    <p:sldId id="444" r:id="rId30"/>
    <p:sldId id="476" r:id="rId31"/>
    <p:sldId id="477" r:id="rId32"/>
    <p:sldId id="482" r:id="rId33"/>
    <p:sldId id="503" r:id="rId34"/>
    <p:sldId id="483" r:id="rId35"/>
    <p:sldId id="504" r:id="rId36"/>
    <p:sldId id="484" r:id="rId37"/>
    <p:sldId id="485" r:id="rId38"/>
    <p:sldId id="455" r:id="rId39"/>
    <p:sldId id="437" r:id="rId40"/>
    <p:sldId id="450" r:id="rId41"/>
    <p:sldId id="453" r:id="rId42"/>
    <p:sldId id="452" r:id="rId43"/>
    <p:sldId id="454" r:id="rId44"/>
    <p:sldId id="486" r:id="rId45"/>
    <p:sldId id="505" r:id="rId46"/>
    <p:sldId id="487" r:id="rId47"/>
    <p:sldId id="488" r:id="rId48"/>
    <p:sldId id="489" r:id="rId49"/>
    <p:sldId id="459" r:id="rId50"/>
    <p:sldId id="460" r:id="rId51"/>
    <p:sldId id="461" r:id="rId52"/>
    <p:sldId id="463" r:id="rId53"/>
    <p:sldId id="464" r:id="rId54"/>
    <p:sldId id="497" r:id="rId55"/>
    <p:sldId id="490" r:id="rId56"/>
    <p:sldId id="491" r:id="rId57"/>
    <p:sldId id="498" r:id="rId58"/>
    <p:sldId id="492" r:id="rId59"/>
    <p:sldId id="493" r:id="rId60"/>
    <p:sldId id="494" r:id="rId61"/>
    <p:sldId id="495" r:id="rId62"/>
    <p:sldId id="499" r:id="rId63"/>
    <p:sldId id="387" r:id="rId64"/>
  </p:sldIdLst>
  <p:sldSz cx="12192000" cy="6858000"/>
  <p:notesSz cx="6858000" cy="9144000"/>
  <p:embeddedFontLst>
    <p:embeddedFont>
      <p:font typeface="Calibri" panose="020F0502020204030204" pitchFamily="34" charset="0"/>
      <p:regular r:id="rId66"/>
      <p:bold r:id="rId67"/>
      <p:italic r:id="rId68"/>
      <p:boldItalic r:id="rId69"/>
    </p:embeddedFont>
    <p:embeddedFont>
      <p:font typeface="Cambria" panose="02040503050406030204" pitchFamily="18"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Roboto Condensed" panose="02000000000000000000" pitchFamily="2" charset="0"/>
      <p:regular r:id="rId78"/>
      <p:bold r:id="rId79"/>
      <p:italic r:id="rId80"/>
      <p:boldItalic r:id="rId81"/>
    </p:embeddedFont>
    <p:embeddedFont>
      <p:font typeface="Roboto Condensed Light" panose="02000000000000000000" pitchFamily="2" charset="0"/>
      <p:regular r:id="rId82"/>
      <p:italic r:id="rId83"/>
    </p:embeddedFont>
    <p:embeddedFont>
      <p:font typeface="Wingdings 2" panose="05020102010507070707" pitchFamily="18" charset="2"/>
      <p:regular r:id="rId84"/>
    </p:embeddedFont>
    <p:embeddedFont>
      <p:font typeface="Wingdings 3" panose="05040102010807070707" pitchFamily="18" charset="2"/>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B92"/>
    <a:srgbClr val="673BB7"/>
    <a:srgbClr val="607D8B"/>
    <a:srgbClr val="ED524F"/>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37" autoAdjust="0"/>
    <p:restoredTop sz="94660"/>
  </p:normalViewPr>
  <p:slideViewPr>
    <p:cSldViewPr snapToGrid="0">
      <p:cViewPr varScale="1">
        <p:scale>
          <a:sx n="63" d="100"/>
          <a:sy n="63" d="100"/>
        </p:scale>
        <p:origin x="62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20000"/>
              </a:spcBef>
            </a:pPr>
            <a:fld id="{CD639312-9632-47DB-AA7F-78FA49958773}" type="slidenum">
              <a:rPr lang="en-US" altLang="en-US"/>
              <a:pPr>
                <a:spcBef>
                  <a:spcPct val="20000"/>
                </a:spcBef>
              </a:pPr>
              <a:t>30</a:t>
            </a:fld>
            <a:endParaRPr lang="en-US" altLang="en-US"/>
          </a:p>
        </p:txBody>
      </p:sp>
      <p:sp>
        <p:nvSpPr>
          <p:cNvPr id="17411" name="Rectangle 2"/>
          <p:cNvSpPr>
            <a:spLocks noGrp="1" noRot="1" noChangeAspect="1" noChangeArrowheads="1" noTextEdit="1"/>
          </p:cNvSpPr>
          <p:nvPr>
            <p:ph type="sldImg"/>
          </p:nvPr>
        </p:nvSpPr>
        <p:spPr>
          <a:solidFill>
            <a:srgbClr val="FFFFFF"/>
          </a:solidFill>
          <a:ln/>
        </p:spPr>
      </p:sp>
      <p:sp>
        <p:nvSpPr>
          <p:cNvPr id="17412" name="Rectangle 3"/>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3145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0" i="0" dirty="0">
                <a:solidFill>
                  <a:srgbClr val="000000"/>
                </a:solidFill>
                <a:effectLst/>
                <a:latin typeface="Nunito" pitchFamily="2" charset="0"/>
              </a:rPr>
              <a:t>CREATE [OR REPLACE] TRIGGER </a:t>
            </a:r>
            <a:r>
              <a:rPr lang="en-US" b="0" i="0" dirty="0" err="1">
                <a:solidFill>
                  <a:srgbClr val="000000"/>
                </a:solidFill>
                <a:effectLst/>
                <a:latin typeface="Nunito" pitchFamily="2" charset="0"/>
              </a:rPr>
              <a:t>trigger_name</a:t>
            </a:r>
            <a:r>
              <a:rPr lang="en-US" b="0" i="0" dirty="0">
                <a:solidFill>
                  <a:srgbClr val="000000"/>
                </a:solidFill>
                <a:effectLst/>
                <a:latin typeface="Nunito" pitchFamily="2" charset="0"/>
              </a:rPr>
              <a:t> − Creates or replaces an existing trigger with the </a:t>
            </a:r>
            <a:r>
              <a:rPr lang="en-US" b="0" i="1" dirty="0" err="1">
                <a:solidFill>
                  <a:srgbClr val="000000"/>
                </a:solidFill>
                <a:effectLst/>
                <a:latin typeface="Nunito" pitchFamily="2" charset="0"/>
              </a:rPr>
              <a:t>trigger_name</a:t>
            </a:r>
            <a:r>
              <a:rPr lang="en-US" b="0" i="0" dirty="0">
                <a:solidFill>
                  <a:srgbClr val="000000"/>
                </a:solidFill>
                <a:effectLst/>
                <a:latin typeface="Nunito" pitchFamily="2" charset="0"/>
              </a:rPr>
              <a:t>.</a:t>
            </a:r>
          </a:p>
          <a:p>
            <a:pPr algn="just">
              <a:buFont typeface="Arial" panose="020B0604020202020204" pitchFamily="34" charset="0"/>
              <a:buChar char="•"/>
            </a:pPr>
            <a:r>
              <a:rPr lang="en-US" b="0" i="0" dirty="0">
                <a:solidFill>
                  <a:srgbClr val="000000"/>
                </a:solidFill>
                <a:effectLst/>
                <a:latin typeface="Nunito" pitchFamily="2" charset="0"/>
              </a:rPr>
              <a:t>{BEFORE | AFTER | INSTEAD OF} − This specifies when the trigger will be executed. The INSTEAD OF clause is used for creating trigger on a view.</a:t>
            </a:r>
          </a:p>
          <a:p>
            <a:pPr algn="just">
              <a:buFont typeface="Arial" panose="020B0604020202020204" pitchFamily="34" charset="0"/>
              <a:buChar char="•"/>
            </a:pPr>
            <a:r>
              <a:rPr lang="en-US" b="0" i="0" dirty="0">
                <a:solidFill>
                  <a:srgbClr val="000000"/>
                </a:solidFill>
                <a:effectLst/>
                <a:latin typeface="Nunito" pitchFamily="2" charset="0"/>
              </a:rPr>
              <a:t>{INSERT [OR] | UPDATE [OR] | DELETE} − This specifies the DML operation.</a:t>
            </a:r>
          </a:p>
          <a:p>
            <a:pPr algn="just">
              <a:buFont typeface="Arial" panose="020B0604020202020204" pitchFamily="34" charset="0"/>
              <a:buChar char="•"/>
            </a:pPr>
            <a:r>
              <a:rPr lang="en-US" b="0" i="0" dirty="0">
                <a:solidFill>
                  <a:srgbClr val="000000"/>
                </a:solidFill>
                <a:effectLst/>
                <a:latin typeface="Nunito" pitchFamily="2" charset="0"/>
              </a:rPr>
              <a:t>[OF </a:t>
            </a:r>
            <a:r>
              <a:rPr lang="en-US" b="0" i="0" dirty="0" err="1">
                <a:solidFill>
                  <a:srgbClr val="000000"/>
                </a:solidFill>
                <a:effectLst/>
                <a:latin typeface="Nunito" pitchFamily="2" charset="0"/>
              </a:rPr>
              <a:t>col_name</a:t>
            </a:r>
            <a:r>
              <a:rPr lang="en-US" b="0" i="0" dirty="0">
                <a:solidFill>
                  <a:srgbClr val="000000"/>
                </a:solidFill>
                <a:effectLst/>
                <a:latin typeface="Nunito" pitchFamily="2" charset="0"/>
              </a:rPr>
              <a:t>] − This specifies the column name that will be updated.</a:t>
            </a:r>
          </a:p>
          <a:p>
            <a:pPr algn="just">
              <a:buFont typeface="Arial" panose="020B0604020202020204" pitchFamily="34" charset="0"/>
              <a:buChar char="•"/>
            </a:pPr>
            <a:r>
              <a:rPr lang="en-US" b="0" i="0" dirty="0">
                <a:solidFill>
                  <a:srgbClr val="000000"/>
                </a:solidFill>
                <a:effectLst/>
                <a:latin typeface="Nunito" pitchFamily="2" charset="0"/>
              </a:rPr>
              <a:t>[ON </a:t>
            </a:r>
            <a:r>
              <a:rPr lang="en-US" b="0" i="0" dirty="0" err="1">
                <a:solidFill>
                  <a:srgbClr val="000000"/>
                </a:solidFill>
                <a:effectLst/>
                <a:latin typeface="Nunito" pitchFamily="2" charset="0"/>
              </a:rPr>
              <a:t>table_name</a:t>
            </a:r>
            <a:r>
              <a:rPr lang="en-US" b="0" i="0" dirty="0">
                <a:solidFill>
                  <a:srgbClr val="000000"/>
                </a:solidFill>
                <a:effectLst/>
                <a:latin typeface="Nunito" pitchFamily="2" charset="0"/>
              </a:rPr>
              <a:t>] − This specifies the name of the table associated with the trigger.</a:t>
            </a:r>
          </a:p>
          <a:p>
            <a:pPr algn="just">
              <a:buFont typeface="Arial" panose="020B0604020202020204" pitchFamily="34" charset="0"/>
              <a:buChar char="•"/>
            </a:pPr>
            <a:r>
              <a:rPr lang="en-US" b="0" i="0" dirty="0">
                <a:solidFill>
                  <a:srgbClr val="000000"/>
                </a:solidFill>
                <a:effectLst/>
                <a:latin typeface="Nunito" pitchFamily="2" charset="0"/>
              </a:rPr>
              <a:t>[REFERENCING OLD AS o NEW AS n] − This allows you to refer new and old values for various DML statements, such as INSERT, UPDATE, and DELETE.</a:t>
            </a:r>
          </a:p>
          <a:p>
            <a:pPr algn="just">
              <a:buFont typeface="Arial" panose="020B0604020202020204" pitchFamily="34" charset="0"/>
              <a:buChar char="•"/>
            </a:pPr>
            <a:r>
              <a:rPr lang="en-US" b="0" i="0" dirty="0">
                <a:solidFill>
                  <a:srgbClr val="000000"/>
                </a:solidFill>
                <a:effectLst/>
                <a:latin typeface="Nunito" pitchFamily="2" charset="0"/>
              </a:rPr>
              <a:t>[FOR EACH ROW] − This specifies a row-level trigger, i.e., the trigger will be executed for each row being affected. Otherwise the trigger will execute just once when the SQL statement is executed, which is called a table level trigger.</a:t>
            </a:r>
          </a:p>
          <a:p>
            <a:pPr algn="just">
              <a:buFont typeface="Arial" panose="020B0604020202020204" pitchFamily="34" charset="0"/>
              <a:buChar char="•"/>
            </a:pPr>
            <a:r>
              <a:rPr lang="en-US" b="0" i="0" dirty="0">
                <a:solidFill>
                  <a:srgbClr val="000000"/>
                </a:solidFill>
                <a:effectLst/>
                <a:latin typeface="Nunito" pitchFamily="2" charset="0"/>
              </a:rPr>
              <a:t>WHEN (condition) − This provides a condition for rows for which the trigger would fire. This clause is valid only for row-level triggers.</a:t>
            </a:r>
          </a:p>
          <a:p>
            <a:endParaRPr lang="en-IN" dirty="0"/>
          </a:p>
        </p:txBody>
      </p:sp>
      <p:sp>
        <p:nvSpPr>
          <p:cNvPr id="4" name="Slide Number Placeholder 3"/>
          <p:cNvSpPr>
            <a:spLocks noGrp="1"/>
          </p:cNvSpPr>
          <p:nvPr>
            <p:ph type="sldNum" sz="quarter" idx="5"/>
          </p:nvPr>
        </p:nvSpPr>
        <p:spPr/>
        <p:txBody>
          <a:bodyPr/>
          <a:lstStyle/>
          <a:p>
            <a:fld id="{92B528B5-C058-4B1C-9409-3691A7A108CF}" type="slidenum">
              <a:rPr lang="en-US" smtClean="0"/>
              <a:t>58</a:t>
            </a:fld>
            <a:endParaRPr lang="en-US"/>
          </a:p>
        </p:txBody>
      </p:sp>
    </p:spTree>
    <p:extLst>
      <p:ext uri="{BB962C8B-B14F-4D97-AF65-F5344CB8AC3E}">
        <p14:creationId xmlns:p14="http://schemas.microsoft.com/office/powerpoint/2010/main" val="34799500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#01CE2302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6&amp;7 – PL/SQL</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2" y="0"/>
            <a:ext cx="12192002"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Google Shape;67;p15">
            <a:extLst>
              <a:ext uri="{FF2B5EF4-FFF2-40B4-BE49-F238E27FC236}">
                <a16:creationId xmlns:a16="http://schemas.microsoft.com/office/drawing/2014/main" id="{4B7FB348-22E6-56E0-EEB3-D3BECFD6DC14}"/>
              </a:ext>
            </a:extLst>
          </p:cNvPr>
          <p:cNvPicPr preferRelativeResize="0"/>
          <p:nvPr userDrawn="1"/>
        </p:nvPicPr>
        <p:blipFill>
          <a:blip r:embed="rId2">
            <a:alphaModFix/>
          </a:blip>
          <a:stretch>
            <a:fillRect/>
          </a:stretch>
        </p:blipFill>
        <p:spPr>
          <a:xfrm>
            <a:off x="1" y="15359"/>
            <a:ext cx="12190960" cy="6597439"/>
          </a:xfrm>
          <a:prstGeom prst="rect">
            <a:avLst/>
          </a:prstGeom>
          <a:noFill/>
          <a:ln>
            <a:noFill/>
          </a:ln>
        </p:spPr>
      </p:pic>
      <p:pic>
        <p:nvPicPr>
          <p:cNvPr id="7" name="Google Shape;66;p15">
            <a:extLst>
              <a:ext uri="{FF2B5EF4-FFF2-40B4-BE49-F238E27FC236}">
                <a16:creationId xmlns:a16="http://schemas.microsoft.com/office/drawing/2014/main" id="{D97E5F47-9F39-E3DE-980C-25585E092247}"/>
              </a:ext>
            </a:extLst>
          </p:cNvPr>
          <p:cNvPicPr preferRelativeResize="0"/>
          <p:nvPr userDrawn="1"/>
        </p:nvPicPr>
        <p:blipFill>
          <a:blip r:embed="rId3">
            <a:alphaModFix/>
          </a:blip>
          <a:stretch>
            <a:fillRect/>
          </a:stretch>
        </p:blipFill>
        <p:spPr>
          <a:xfrm>
            <a:off x="1040" y="14233"/>
            <a:ext cx="12190960" cy="6598121"/>
          </a:xfrm>
          <a:prstGeom prst="rect">
            <a:avLst/>
          </a:prstGeom>
          <a:noFill/>
          <a:ln>
            <a:noFill/>
          </a:ln>
        </p:spPr>
      </p:pic>
      <p:pic>
        <p:nvPicPr>
          <p:cNvPr id="8" name="Google Shape;55;p13">
            <a:extLst>
              <a:ext uri="{FF2B5EF4-FFF2-40B4-BE49-F238E27FC236}">
                <a16:creationId xmlns:a16="http://schemas.microsoft.com/office/drawing/2014/main" id="{85FC816C-F093-9F7A-78F1-B3978C71F79C}"/>
              </a:ext>
            </a:extLst>
          </p:cNvPr>
          <p:cNvPicPr preferRelativeResize="0"/>
          <p:nvPr userDrawn="1"/>
        </p:nvPicPr>
        <p:blipFill>
          <a:blip r:embed="rId4">
            <a:alphaModFix/>
          </a:blip>
          <a:stretch>
            <a:fillRect/>
          </a:stretch>
        </p:blipFill>
        <p:spPr>
          <a:xfrm>
            <a:off x="8980715" y="40501"/>
            <a:ext cx="2880000" cy="720000"/>
          </a:xfrm>
          <a:prstGeom prst="rect">
            <a:avLst/>
          </a:prstGeom>
          <a:noFill/>
          <a:ln>
            <a:noFill/>
          </a:ln>
        </p:spPr>
      </p:pic>
      <p:sp>
        <p:nvSpPr>
          <p:cNvPr id="12" name="Footer Placeholder 2">
            <a:extLst>
              <a:ext uri="{FF2B5EF4-FFF2-40B4-BE49-F238E27FC236}">
                <a16:creationId xmlns:a16="http://schemas.microsoft.com/office/drawing/2014/main" id="{BF2BE79E-EA17-4AB9-8CB5-714A52A6B2F5}"/>
              </a:ext>
            </a:extLst>
          </p:cNvPr>
          <p:cNvSpPr txBox="1">
            <a:spLocks/>
          </p:cNvSpPr>
          <p:nvPr userDrawn="1"/>
        </p:nvSpPr>
        <p:spPr>
          <a:xfrm>
            <a:off x="15000" y="6602561"/>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Urvi Bhatt</a:t>
            </a:r>
          </a:p>
        </p:txBody>
      </p:sp>
    </p:spTree>
    <p:extLst>
      <p:ext uri="{BB962C8B-B14F-4D97-AF65-F5344CB8AC3E}">
        <p14:creationId xmlns:p14="http://schemas.microsoft.com/office/powerpoint/2010/main" val="420276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Google Shape;66;p15">
            <a:extLst>
              <a:ext uri="{FF2B5EF4-FFF2-40B4-BE49-F238E27FC236}">
                <a16:creationId xmlns:a16="http://schemas.microsoft.com/office/drawing/2014/main" id="{D0001CE1-E2B2-745E-111B-099ED93A4D8B}"/>
              </a:ext>
            </a:extLst>
          </p:cNvPr>
          <p:cNvPicPr preferRelativeResize="0"/>
          <p:nvPr userDrawn="1"/>
        </p:nvPicPr>
        <p:blipFill>
          <a:blip r:embed="rId2">
            <a:alphaModFix/>
          </a:blip>
          <a:stretch>
            <a:fillRect/>
          </a:stretch>
        </p:blipFill>
        <p:spPr>
          <a:xfrm>
            <a:off x="0" y="0"/>
            <a:ext cx="12191999" cy="6857999"/>
          </a:xfrm>
          <a:prstGeom prst="rect">
            <a:avLst/>
          </a:prstGeom>
          <a:noFill/>
          <a:ln>
            <a:noFill/>
          </a:ln>
        </p:spPr>
      </p:pic>
      <p:pic>
        <p:nvPicPr>
          <p:cNvPr id="5" name="Google Shape;67;p15">
            <a:extLst>
              <a:ext uri="{FF2B5EF4-FFF2-40B4-BE49-F238E27FC236}">
                <a16:creationId xmlns:a16="http://schemas.microsoft.com/office/drawing/2014/main" id="{D431EE51-B73D-74A2-BA6B-512ECE5E9EB8}"/>
              </a:ext>
            </a:extLst>
          </p:cNvPr>
          <p:cNvPicPr preferRelativeResize="0"/>
          <p:nvPr userDrawn="1"/>
        </p:nvPicPr>
        <p:blipFill>
          <a:blip r:embed="rId3">
            <a:alphaModFix/>
          </a:blip>
          <a:stretch>
            <a:fillRect/>
          </a:stretch>
        </p:blipFill>
        <p:spPr>
          <a:xfrm>
            <a:off x="0" y="-1"/>
            <a:ext cx="12192000" cy="6857999"/>
          </a:xfrm>
          <a:prstGeom prst="rect">
            <a:avLst/>
          </a:prstGeom>
          <a:noFill/>
          <a:ln>
            <a:noFill/>
          </a:ln>
        </p:spPr>
      </p:pic>
      <p:pic>
        <p:nvPicPr>
          <p:cNvPr id="6" name="Google Shape;55;p13">
            <a:extLst>
              <a:ext uri="{FF2B5EF4-FFF2-40B4-BE49-F238E27FC236}">
                <a16:creationId xmlns:a16="http://schemas.microsoft.com/office/drawing/2014/main" id="{85FC4334-403B-999A-4580-29B2E4EF4BA0}"/>
              </a:ext>
            </a:extLst>
          </p:cNvPr>
          <p:cNvPicPr preferRelativeResize="0"/>
          <p:nvPr userDrawn="1"/>
        </p:nvPicPr>
        <p:blipFill>
          <a:blip r:embed="rId4">
            <a:alphaModFix/>
          </a:blip>
          <a:stretch>
            <a:fillRect/>
          </a:stretch>
        </p:blipFill>
        <p:spPr>
          <a:xfrm>
            <a:off x="8946033" y="109182"/>
            <a:ext cx="3000375" cy="742950"/>
          </a:xfrm>
          <a:prstGeom prst="rect">
            <a:avLst/>
          </a:prstGeom>
          <a:noFill/>
          <a:ln>
            <a:noFill/>
          </a:ln>
        </p:spPr>
      </p:pic>
      <p:sp>
        <p:nvSpPr>
          <p:cNvPr id="7"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#01CE2302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6&amp;7 – PL/SQL</a:t>
            </a:r>
          </a:p>
        </p:txBody>
      </p:sp>
      <p:sp>
        <p:nvSpPr>
          <p:cNvPr id="1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11" name="Title 1">
            <a:extLst>
              <a:ext uri="{FF2B5EF4-FFF2-40B4-BE49-F238E27FC236}">
                <a16:creationId xmlns:a16="http://schemas.microsoft.com/office/drawing/2014/main" id="{D5CD07E8-CBAA-45BA-85CF-1233D4AA86C9}"/>
              </a:ext>
            </a:extLst>
          </p:cNvPr>
          <p:cNvSpPr>
            <a:spLocks noGrp="1"/>
          </p:cNvSpPr>
          <p:nvPr>
            <p:ph type="title"/>
          </p:nvPr>
        </p:nvSpPr>
        <p:spPr>
          <a:xfrm>
            <a:off x="-2" y="0"/>
            <a:ext cx="12192002"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Google Shape;67;p15">
            <a:extLst>
              <a:ext uri="{FF2B5EF4-FFF2-40B4-BE49-F238E27FC236}">
                <a16:creationId xmlns:a16="http://schemas.microsoft.com/office/drawing/2014/main" id="{4B7FB348-22E6-56E0-EEB3-D3BECFD6DC14}"/>
              </a:ext>
            </a:extLst>
          </p:cNvPr>
          <p:cNvPicPr preferRelativeResize="0"/>
          <p:nvPr userDrawn="1"/>
        </p:nvPicPr>
        <p:blipFill>
          <a:blip r:embed="rId3">
            <a:alphaModFix/>
          </a:blip>
          <a:stretch>
            <a:fillRect/>
          </a:stretch>
        </p:blipFill>
        <p:spPr>
          <a:xfrm>
            <a:off x="1" y="15359"/>
            <a:ext cx="12190960" cy="6597439"/>
          </a:xfrm>
          <a:prstGeom prst="rect">
            <a:avLst/>
          </a:prstGeom>
          <a:noFill/>
          <a:ln>
            <a:noFill/>
          </a:ln>
        </p:spPr>
      </p:pic>
      <p:pic>
        <p:nvPicPr>
          <p:cNvPr id="15" name="Google Shape;66;p15">
            <a:extLst>
              <a:ext uri="{FF2B5EF4-FFF2-40B4-BE49-F238E27FC236}">
                <a16:creationId xmlns:a16="http://schemas.microsoft.com/office/drawing/2014/main" id="{D97E5F47-9F39-E3DE-980C-25585E092247}"/>
              </a:ext>
            </a:extLst>
          </p:cNvPr>
          <p:cNvPicPr preferRelativeResize="0"/>
          <p:nvPr userDrawn="1"/>
        </p:nvPicPr>
        <p:blipFill>
          <a:blip r:embed="rId2">
            <a:alphaModFix/>
          </a:blip>
          <a:stretch>
            <a:fillRect/>
          </a:stretch>
        </p:blipFill>
        <p:spPr>
          <a:xfrm>
            <a:off x="1040" y="14233"/>
            <a:ext cx="12190960" cy="6598121"/>
          </a:xfrm>
          <a:prstGeom prst="rect">
            <a:avLst/>
          </a:prstGeom>
          <a:noFill/>
          <a:ln>
            <a:noFill/>
          </a:ln>
        </p:spPr>
      </p:pic>
      <p:pic>
        <p:nvPicPr>
          <p:cNvPr id="16" name="Google Shape;55;p13">
            <a:extLst>
              <a:ext uri="{FF2B5EF4-FFF2-40B4-BE49-F238E27FC236}">
                <a16:creationId xmlns:a16="http://schemas.microsoft.com/office/drawing/2014/main" id="{85FC816C-F093-9F7A-78F1-B3978C71F79C}"/>
              </a:ext>
            </a:extLst>
          </p:cNvPr>
          <p:cNvPicPr preferRelativeResize="0"/>
          <p:nvPr userDrawn="1"/>
        </p:nvPicPr>
        <p:blipFill>
          <a:blip r:embed="rId4">
            <a:alphaModFix/>
          </a:blip>
          <a:stretch>
            <a:fillRect/>
          </a:stretch>
        </p:blipFill>
        <p:spPr>
          <a:xfrm>
            <a:off x="8980715" y="40501"/>
            <a:ext cx="2880000" cy="720000"/>
          </a:xfrm>
          <a:prstGeom prst="rect">
            <a:avLst/>
          </a:prstGeom>
          <a:noFill/>
          <a:ln>
            <a:noFill/>
          </a:ln>
        </p:spPr>
      </p:pic>
      <p:sp>
        <p:nvSpPr>
          <p:cNvPr id="17" name="Footer Placeholder 2">
            <a:extLst>
              <a:ext uri="{FF2B5EF4-FFF2-40B4-BE49-F238E27FC236}">
                <a16:creationId xmlns:a16="http://schemas.microsoft.com/office/drawing/2014/main" id="{BF2BE79E-EA17-4AB9-8CB5-714A52A6B2F5}"/>
              </a:ext>
            </a:extLst>
          </p:cNvPr>
          <p:cNvSpPr txBox="1">
            <a:spLocks/>
          </p:cNvSpPr>
          <p:nvPr userDrawn="1"/>
        </p:nvSpPr>
        <p:spPr>
          <a:xfrm>
            <a:off x="15000" y="6602561"/>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Urvi Bhatt</a:t>
            </a:r>
          </a:p>
        </p:txBody>
      </p:sp>
    </p:spTree>
    <p:extLst>
      <p:ext uri="{BB962C8B-B14F-4D97-AF65-F5344CB8AC3E}">
        <p14:creationId xmlns:p14="http://schemas.microsoft.com/office/powerpoint/2010/main" val="2001692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4" name="Google Shape;165;p22">
            <a:extLst>
              <a:ext uri="{FF2B5EF4-FFF2-40B4-BE49-F238E27FC236}">
                <a16:creationId xmlns:a16="http://schemas.microsoft.com/office/drawing/2014/main" id="{8F4A6713-D4A1-749F-EF39-BF6EAB69CDD4}"/>
              </a:ext>
            </a:extLst>
          </p:cNvPr>
          <p:cNvPicPr preferRelativeResize="0"/>
          <p:nvPr userDrawn="1"/>
        </p:nvPicPr>
        <p:blipFill>
          <a:blip r:embed="rId2">
            <a:alphaModFix/>
          </a:blip>
          <a:stretch>
            <a:fillRect/>
          </a:stretch>
        </p:blipFill>
        <p:spPr>
          <a:xfrm>
            <a:off x="4750" y="4750"/>
            <a:ext cx="12187250" cy="6853250"/>
          </a:xfrm>
          <a:prstGeom prst="rect">
            <a:avLst/>
          </a:prstGeom>
          <a:noFill/>
          <a:ln>
            <a:noFill/>
          </a:ln>
        </p:spPr>
      </p:pic>
      <p:pic>
        <p:nvPicPr>
          <p:cNvPr id="5" name="Google Shape;166;p22">
            <a:extLst>
              <a:ext uri="{FF2B5EF4-FFF2-40B4-BE49-F238E27FC236}">
                <a16:creationId xmlns:a16="http://schemas.microsoft.com/office/drawing/2014/main" id="{FF71C871-1EC9-5EB6-C166-B5AB04C5D77B}"/>
              </a:ext>
            </a:extLst>
          </p:cNvPr>
          <p:cNvPicPr preferRelativeResize="0"/>
          <p:nvPr userDrawn="1"/>
        </p:nvPicPr>
        <p:blipFill>
          <a:blip r:embed="rId3">
            <a:alphaModFix/>
          </a:blip>
          <a:stretch>
            <a:fillRect/>
          </a:stretch>
        </p:blipFill>
        <p:spPr>
          <a:xfrm>
            <a:off x="0" y="4750"/>
            <a:ext cx="12182487" cy="6853250"/>
          </a:xfrm>
          <a:prstGeom prst="rect">
            <a:avLst/>
          </a:prstGeom>
          <a:noFill/>
          <a:ln>
            <a:noFill/>
          </a:ln>
        </p:spPr>
      </p:pic>
      <p:pic>
        <p:nvPicPr>
          <p:cNvPr id="6" name="Google Shape;55;p13">
            <a:extLst>
              <a:ext uri="{FF2B5EF4-FFF2-40B4-BE49-F238E27FC236}">
                <a16:creationId xmlns:a16="http://schemas.microsoft.com/office/drawing/2014/main" id="{DC08DA37-F3F5-F7B6-C5E2-3E3A0913DE53}"/>
              </a:ext>
            </a:extLst>
          </p:cNvPr>
          <p:cNvPicPr preferRelativeResize="0"/>
          <p:nvPr userDrawn="1"/>
        </p:nvPicPr>
        <p:blipFill>
          <a:blip r:embed="rId4">
            <a:alphaModFix/>
          </a:blip>
          <a:stretch>
            <a:fillRect/>
          </a:stretch>
        </p:blipFill>
        <p:spPr>
          <a:xfrm>
            <a:off x="8905091" y="128402"/>
            <a:ext cx="3000375" cy="742950"/>
          </a:xfrm>
          <a:prstGeom prst="rect">
            <a:avLst/>
          </a:prstGeom>
          <a:noFill/>
          <a:ln>
            <a:noFill/>
          </a:ln>
        </p:spPr>
      </p:pic>
      <p:sp>
        <p:nvSpPr>
          <p:cNvPr id="7" name="Google Shape;71;p15">
            <a:extLst>
              <a:ext uri="{FF2B5EF4-FFF2-40B4-BE49-F238E27FC236}">
                <a16:creationId xmlns:a16="http://schemas.microsoft.com/office/drawing/2014/main" id="{7C5E91E5-1DC5-D2C8-6DEB-7E7B01D1A7F4}"/>
              </a:ext>
            </a:extLst>
          </p:cNvPr>
          <p:cNvSpPr txBox="1"/>
          <p:nvPr userDrawn="1"/>
        </p:nvSpPr>
        <p:spPr>
          <a:xfrm>
            <a:off x="388403" y="2297169"/>
            <a:ext cx="4830903" cy="1354187"/>
          </a:xfrm>
          <a:prstGeom prst="rect">
            <a:avLst/>
          </a:prstGeom>
          <a:noFill/>
          <a:ln>
            <a:noFill/>
          </a:ln>
        </p:spPr>
        <p:txBody>
          <a:bodyPr spcFirstLastPara="1" wrap="square" lIns="91425" tIns="91425" rIns="91425" bIns="91425" anchor="t" anchorCtr="0">
            <a:spAutoFit/>
          </a:bodyPr>
          <a:lstStyle/>
          <a:p>
            <a:pPr lvl="0"/>
            <a:endParaRPr lang="en-IN" sz="3600" b="1" dirty="0">
              <a:solidFill>
                <a:srgbClr val="666666"/>
              </a:solidFill>
              <a:latin typeface="Proxima Nova"/>
              <a:ea typeface="Proxima Nova"/>
              <a:cs typeface="Proxima Nova"/>
              <a:sym typeface="Proxima Nova"/>
            </a:endParaRPr>
          </a:p>
          <a:p>
            <a:pPr lvl="0"/>
            <a:r>
              <a:rPr lang="en-IN" sz="4000" b="1" dirty="0">
                <a:solidFill>
                  <a:srgbClr val="666666"/>
                </a:solidFill>
                <a:latin typeface="Proxima Nova"/>
                <a:ea typeface="Proxima Nova"/>
                <a:cs typeface="Proxima Nova"/>
                <a:sym typeface="Proxima Nova"/>
              </a:rPr>
              <a:t>PL / SQL</a:t>
            </a:r>
            <a:endParaRPr sz="3400" b="1" dirty="0"/>
          </a:p>
        </p:txBody>
      </p:sp>
      <p:sp>
        <p:nvSpPr>
          <p:cNvPr id="8" name="Google Shape;73;p15">
            <a:extLst>
              <a:ext uri="{FF2B5EF4-FFF2-40B4-BE49-F238E27FC236}">
                <a16:creationId xmlns:a16="http://schemas.microsoft.com/office/drawing/2014/main" id="{10650232-82E4-B273-2F4A-17A8B0D141E6}"/>
              </a:ext>
            </a:extLst>
          </p:cNvPr>
          <p:cNvSpPr txBox="1"/>
          <p:nvPr userDrawn="1"/>
        </p:nvSpPr>
        <p:spPr>
          <a:xfrm>
            <a:off x="388403" y="5126961"/>
            <a:ext cx="4176000" cy="828000"/>
          </a:xfrm>
          <a:prstGeom prst="rect">
            <a:avLst/>
          </a:prstGeom>
          <a:noFill/>
          <a:ln>
            <a:noFill/>
          </a:ln>
        </p:spPr>
        <p:txBody>
          <a:bodyPr spcFirstLastPara="1" wrap="square" lIns="91425" tIns="91425" rIns="91425" bIns="91425" anchor="t" anchorCtr="0">
            <a:spAutoFit/>
          </a:bodyPr>
          <a:lstStyle/>
          <a:p>
            <a:pPr lvl="0"/>
            <a:r>
              <a:rPr lang="en-US" sz="2000" kern="1200" dirty="0">
                <a:solidFill>
                  <a:srgbClr val="666666"/>
                </a:solidFill>
                <a:latin typeface="Proxima Nova"/>
              </a:rPr>
              <a:t>Prof.</a:t>
            </a:r>
            <a:r>
              <a:rPr lang="en-US" sz="2000" kern="1200" baseline="0" dirty="0">
                <a:solidFill>
                  <a:srgbClr val="666666"/>
                </a:solidFill>
                <a:latin typeface="Proxima Nova"/>
              </a:rPr>
              <a:t> Urvi Bhatt</a:t>
            </a:r>
            <a:endParaRPr lang="en-US" sz="2000" kern="1200" dirty="0">
              <a:solidFill>
                <a:srgbClr val="666666"/>
              </a:solidFill>
              <a:latin typeface="Proxima Nova"/>
            </a:endParaRPr>
          </a:p>
          <a:p>
            <a:pPr lvl="0"/>
            <a:r>
              <a:rPr lang="en-US" sz="2000" kern="1200" dirty="0">
                <a:solidFill>
                  <a:srgbClr val="666666"/>
                </a:solidFill>
                <a:latin typeface="Proxima Nova"/>
              </a:rPr>
              <a:t>Computer Engineering Department</a:t>
            </a:r>
            <a:endParaRPr sz="2000" kern="1200" dirty="0">
              <a:solidFill>
                <a:srgbClr val="666666"/>
              </a:solidFill>
              <a:latin typeface="Proxima Nova"/>
            </a:endParaRPr>
          </a:p>
        </p:txBody>
      </p:sp>
      <p:sp>
        <p:nvSpPr>
          <p:cNvPr id="9" name="Google Shape;71;p15">
            <a:extLst>
              <a:ext uri="{FF2B5EF4-FFF2-40B4-BE49-F238E27FC236}">
                <a16:creationId xmlns:a16="http://schemas.microsoft.com/office/drawing/2014/main" id="{73802EC4-B48B-0309-F5EA-7BF5589810B9}"/>
              </a:ext>
            </a:extLst>
          </p:cNvPr>
          <p:cNvSpPr txBox="1"/>
          <p:nvPr userDrawn="1"/>
        </p:nvSpPr>
        <p:spPr>
          <a:xfrm>
            <a:off x="388403" y="1057143"/>
            <a:ext cx="5400000" cy="540000"/>
          </a:xfrm>
          <a:prstGeom prst="rect">
            <a:avLst/>
          </a:prstGeom>
          <a:noFill/>
          <a:ln>
            <a:noFill/>
          </a:ln>
        </p:spPr>
        <p:txBody>
          <a:bodyPr spcFirstLastPara="1" wrap="square" lIns="91425" tIns="91425" rIns="91425" bIns="91425" anchor="t" anchorCtr="0">
            <a:spAutoFit/>
          </a:bodyPr>
          <a:lstStyle/>
          <a:p>
            <a:pPr lvl="0"/>
            <a:r>
              <a:rPr lang="en-IN" sz="2000" dirty="0">
                <a:solidFill>
                  <a:srgbClr val="666666"/>
                </a:solidFill>
                <a:latin typeface="Proxima Nova"/>
                <a:ea typeface="Proxima Nova"/>
                <a:cs typeface="Proxima Nova"/>
                <a:sym typeface="Proxima Nova"/>
              </a:rPr>
              <a:t>01CE2302 - Database Management System </a:t>
            </a:r>
          </a:p>
        </p:txBody>
      </p:sp>
    </p:spTree>
    <p:extLst>
      <p:ext uri="{BB962C8B-B14F-4D97-AF65-F5344CB8AC3E}">
        <p14:creationId xmlns:p14="http://schemas.microsoft.com/office/powerpoint/2010/main" val="2731625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 name="Google Shape;232;p27">
            <a:extLst>
              <a:ext uri="{FF2B5EF4-FFF2-40B4-BE49-F238E27FC236}">
                <a16:creationId xmlns:a16="http://schemas.microsoft.com/office/drawing/2014/main" id="{22162D9F-3EA7-D715-DF0C-D1D9CADDE807}"/>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pic>
        <p:nvPicPr>
          <p:cNvPr id="4" name="Google Shape;233;p27">
            <a:extLst>
              <a:ext uri="{FF2B5EF4-FFF2-40B4-BE49-F238E27FC236}">
                <a16:creationId xmlns:a16="http://schemas.microsoft.com/office/drawing/2014/main" id="{E6FC5FD9-AEA3-BFEB-034E-2FDAB6180661}"/>
              </a:ext>
            </a:extLst>
          </p:cNvPr>
          <p:cNvPicPr preferRelativeResize="0"/>
          <p:nvPr userDrawn="1"/>
        </p:nvPicPr>
        <p:blipFill>
          <a:blip r:embed="rId3">
            <a:alphaModFix/>
          </a:blip>
          <a:stretch>
            <a:fillRect/>
          </a:stretch>
        </p:blipFill>
        <p:spPr>
          <a:xfrm>
            <a:off x="0" y="4750"/>
            <a:ext cx="12187237" cy="6853250"/>
          </a:xfrm>
          <a:prstGeom prst="rect">
            <a:avLst/>
          </a:prstGeom>
          <a:noFill/>
          <a:ln>
            <a:noFill/>
          </a:ln>
        </p:spPr>
      </p:pic>
      <p:pic>
        <p:nvPicPr>
          <p:cNvPr id="5" name="Google Shape;55;p13">
            <a:extLst>
              <a:ext uri="{FF2B5EF4-FFF2-40B4-BE49-F238E27FC236}">
                <a16:creationId xmlns:a16="http://schemas.microsoft.com/office/drawing/2014/main" id="{25602395-6961-830C-876E-ACAEFB03B124}"/>
              </a:ext>
            </a:extLst>
          </p:cNvPr>
          <p:cNvPicPr preferRelativeResize="0"/>
          <p:nvPr userDrawn="1"/>
        </p:nvPicPr>
        <p:blipFill>
          <a:blip r:embed="rId4">
            <a:alphaModFix/>
          </a:blip>
          <a:stretch>
            <a:fillRect/>
          </a:stretch>
        </p:blipFill>
        <p:spPr>
          <a:xfrm>
            <a:off x="8886798" y="125815"/>
            <a:ext cx="3000375" cy="742950"/>
          </a:xfrm>
          <a:prstGeom prst="rect">
            <a:avLst/>
          </a:prstGeom>
          <a:noFill/>
          <a:ln>
            <a:noFill/>
          </a:ln>
        </p:spPr>
      </p:pic>
    </p:spTree>
    <p:extLst>
      <p:ext uri="{BB962C8B-B14F-4D97-AF65-F5344CB8AC3E}">
        <p14:creationId xmlns:p14="http://schemas.microsoft.com/office/powerpoint/2010/main" val="2785861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E4831-481F-4AF1-9D8E-170CD6E1C3F5}" type="datetimeFigureOut">
              <a:rPr lang="en-IN" smtClean="0"/>
              <a:pPr/>
              <a:t>13-12-2023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113980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12/13/2023</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87" r:id="rId1"/>
    <p:sldLayoutId id="2147483671" r:id="rId2"/>
    <p:sldLayoutId id="2147483673" r:id="rId3"/>
    <p:sldLayoutId id="2147483691" r:id="rId4"/>
    <p:sldLayoutId id="2147483679" r:id="rId5"/>
    <p:sldLayoutId id="2147483692" r:id="rId6"/>
    <p:sldLayoutId id="214748369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oracletutorial.com/oracle-basics/oracle-insert-into-select/" TargetMode="External"/><Relationship Id="rId2" Type="http://schemas.openxmlformats.org/officeDocument/2006/relationships/hyperlink" Target="https://www.oracletutorial.com/plsql-tutorial/plsql-select-into/" TargetMode="External"/><Relationship Id="rId1" Type="http://schemas.openxmlformats.org/officeDocument/2006/relationships/slideLayout" Target="../slideLayouts/slideLayout1.xml"/><Relationship Id="rId6" Type="http://schemas.openxmlformats.org/officeDocument/2006/relationships/hyperlink" Target="https://www.oracletutorial.com/oracle-basics/oracle-select/" TargetMode="External"/><Relationship Id="rId5" Type="http://schemas.openxmlformats.org/officeDocument/2006/relationships/hyperlink" Target="https://www.oracletutorial.com/oracle-basics/oracle-delete/" TargetMode="External"/><Relationship Id="rId4" Type="http://schemas.openxmlformats.org/officeDocument/2006/relationships/hyperlink" Target="https://www.oracletutorial.com/oracle-basics/oracle-updat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83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Comments</a:t>
            </a:r>
          </a:p>
        </p:txBody>
      </p:sp>
      <p:sp>
        <p:nvSpPr>
          <p:cNvPr id="3" name="Content Placeholder 2"/>
          <p:cNvSpPr>
            <a:spLocks noGrp="1"/>
          </p:cNvSpPr>
          <p:nvPr>
            <p:ph idx="1"/>
          </p:nvPr>
        </p:nvSpPr>
        <p:spPr/>
        <p:txBody>
          <a:bodyPr/>
          <a:lstStyle/>
          <a:p>
            <a:r>
              <a:rPr lang="en-US" b="1" dirty="0"/>
              <a:t>Single-line comments</a:t>
            </a:r>
          </a:p>
          <a:p>
            <a:pPr marL="0" indent="0">
              <a:buNone/>
            </a:pPr>
            <a:r>
              <a:rPr lang="en-US" i="1" dirty="0"/>
              <a:t>Syntax: </a:t>
            </a:r>
          </a:p>
          <a:p>
            <a:pPr marL="0" indent="0">
              <a:buNone/>
            </a:pPr>
            <a:r>
              <a:rPr lang="en-US" i="1" dirty="0"/>
              <a:t>-- valued added tax 10%</a:t>
            </a:r>
            <a:endParaRPr lang="en-IN" b="1" dirty="0"/>
          </a:p>
          <a:p>
            <a:r>
              <a:rPr lang="en-US" b="1" dirty="0"/>
              <a:t>Multi-line comments</a:t>
            </a:r>
          </a:p>
          <a:p>
            <a:pPr marL="0" indent="0">
              <a:buNone/>
            </a:pPr>
            <a:r>
              <a:rPr lang="en-US" dirty="0"/>
              <a:t>Syntax: </a:t>
            </a:r>
          </a:p>
          <a:p>
            <a:pPr marL="0" indent="0">
              <a:buNone/>
            </a:pPr>
            <a:r>
              <a:rPr lang="en-US" dirty="0"/>
              <a:t>/* </a:t>
            </a:r>
          </a:p>
          <a:p>
            <a:pPr marL="0" indent="0">
              <a:buNone/>
            </a:pPr>
            <a:r>
              <a:rPr lang="en-US" dirty="0"/>
              <a:t>    PL/SQL executable statement(s) </a:t>
            </a:r>
          </a:p>
          <a:p>
            <a:pPr marL="0" indent="0">
              <a:buNone/>
            </a:pPr>
            <a:r>
              <a:rPr lang="en-US" dirty="0"/>
              <a:t>   */</a:t>
            </a:r>
          </a:p>
          <a:p>
            <a:pPr marL="0" indent="0">
              <a:buNone/>
            </a:pPr>
            <a:endParaRPr lang="en-US" b="1" dirty="0"/>
          </a:p>
        </p:txBody>
      </p:sp>
    </p:spTree>
    <p:extLst>
      <p:ext uri="{BB962C8B-B14F-4D97-AF65-F5344CB8AC3E}">
        <p14:creationId xmlns:p14="http://schemas.microsoft.com/office/powerpoint/2010/main" val="281698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Comments</a:t>
            </a:r>
          </a:p>
        </p:txBody>
      </p:sp>
      <p:sp>
        <p:nvSpPr>
          <p:cNvPr id="3" name="Content Placeholder 2"/>
          <p:cNvSpPr>
            <a:spLocks noGrp="1"/>
          </p:cNvSpPr>
          <p:nvPr>
            <p:ph idx="1"/>
          </p:nvPr>
        </p:nvSpPr>
        <p:spPr/>
        <p:txBody>
          <a:bodyPr/>
          <a:lstStyle/>
          <a:p>
            <a:r>
              <a:rPr lang="en-US" b="1" dirty="0"/>
              <a:t>Single-line comments</a:t>
            </a:r>
          </a:p>
          <a:p>
            <a:pPr marL="0" indent="0">
              <a:buNone/>
            </a:pPr>
            <a:r>
              <a:rPr lang="en-US" i="1" dirty="0"/>
              <a:t>Syntax: </a:t>
            </a:r>
          </a:p>
          <a:p>
            <a:pPr marL="0" indent="0">
              <a:buNone/>
            </a:pPr>
            <a:r>
              <a:rPr lang="en-US" i="1" dirty="0"/>
              <a:t>-- valued added tax 10%</a:t>
            </a:r>
            <a:endParaRPr lang="en-IN" b="1" dirty="0"/>
          </a:p>
          <a:p>
            <a:r>
              <a:rPr lang="en-US" b="1" dirty="0"/>
              <a:t>Multi-line comments</a:t>
            </a:r>
          </a:p>
          <a:p>
            <a:pPr marL="0" indent="0">
              <a:buNone/>
            </a:pPr>
            <a:r>
              <a:rPr lang="en-US" dirty="0"/>
              <a:t>Syntax: </a:t>
            </a:r>
          </a:p>
          <a:p>
            <a:pPr marL="0" indent="0">
              <a:buNone/>
            </a:pPr>
            <a:r>
              <a:rPr lang="en-US" dirty="0"/>
              <a:t>/* </a:t>
            </a:r>
          </a:p>
          <a:p>
            <a:pPr marL="0" indent="0">
              <a:buNone/>
            </a:pPr>
            <a:r>
              <a:rPr lang="en-US" dirty="0"/>
              <a:t>   *  PL/SQL executable statement(s) </a:t>
            </a:r>
          </a:p>
          <a:p>
            <a:pPr marL="0" indent="0">
              <a:buNone/>
            </a:pPr>
            <a:r>
              <a:rPr lang="en-US" dirty="0"/>
              <a:t>   */</a:t>
            </a:r>
          </a:p>
          <a:p>
            <a:pPr marL="0" indent="0">
              <a:buNone/>
            </a:pPr>
            <a:endParaRPr lang="en-US" b="1" dirty="0"/>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Single-line comments</a:t>
            </a:r>
          </a:p>
          <a:p>
            <a:pPr marL="0" indent="0">
              <a:buNone/>
            </a:pPr>
            <a:r>
              <a:rPr lang="en-US" i="1" dirty="0"/>
              <a:t>Example: </a:t>
            </a:r>
          </a:p>
          <a:p>
            <a:pPr marL="0" indent="0">
              <a:buNone/>
            </a:pPr>
            <a:r>
              <a:rPr lang="en-US" i="1" dirty="0"/>
              <a:t>-- This is Comment</a:t>
            </a:r>
            <a:endParaRPr lang="en-IN" b="1" dirty="0"/>
          </a:p>
          <a:p>
            <a:r>
              <a:rPr lang="en-US" b="1" dirty="0"/>
              <a:t>Multi-line comments</a:t>
            </a:r>
          </a:p>
          <a:p>
            <a:pPr marL="0" indent="0">
              <a:buNone/>
            </a:pPr>
            <a:r>
              <a:rPr lang="en-US" dirty="0"/>
              <a:t>Example: </a:t>
            </a:r>
          </a:p>
          <a:p>
            <a:pPr marL="0" indent="0">
              <a:buNone/>
            </a:pPr>
            <a:r>
              <a:rPr lang="en-US" dirty="0"/>
              <a:t>/* </a:t>
            </a:r>
          </a:p>
          <a:p>
            <a:pPr marL="0" indent="0">
              <a:buNone/>
            </a:pPr>
            <a:r>
              <a:rPr lang="en-US" dirty="0"/>
              <a:t>     PL/SQL Multi line comment </a:t>
            </a:r>
          </a:p>
          <a:p>
            <a:pPr marL="0" indent="0">
              <a:buNone/>
            </a:pPr>
            <a:r>
              <a:rPr lang="en-US" dirty="0"/>
              <a:t>   */</a:t>
            </a:r>
          </a:p>
        </p:txBody>
      </p:sp>
    </p:spTree>
    <p:extLst>
      <p:ext uri="{BB962C8B-B14F-4D97-AF65-F5344CB8AC3E}">
        <p14:creationId xmlns:p14="http://schemas.microsoft.com/office/powerpoint/2010/main" val="401820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fade">
                                      <p:cBhvr>
                                        <p:cTn id="62" dur="500"/>
                                        <p:tgtEl>
                                          <p:spTgt spid="4">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Effect transition="in" filter="fade">
                                      <p:cBhvr>
                                        <p:cTn id="67" dur="500"/>
                                        <p:tgtEl>
                                          <p:spTgt spid="4">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5" end="5"/>
                                            </p:txEl>
                                          </p:spTgt>
                                        </p:tgtEl>
                                        <p:attrNameLst>
                                          <p:attrName>style.visibility</p:attrName>
                                        </p:attrNameLst>
                                      </p:cBhvr>
                                      <p:to>
                                        <p:strVal val="visible"/>
                                      </p:to>
                                    </p:set>
                                    <p:animEffect transition="in" filter="fade">
                                      <p:cBhvr>
                                        <p:cTn id="72" dur="500"/>
                                        <p:tgtEl>
                                          <p:spTgt spid="4">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6" end="6"/>
                                            </p:txEl>
                                          </p:spTgt>
                                        </p:tgtEl>
                                        <p:attrNameLst>
                                          <p:attrName>style.visibility</p:attrName>
                                        </p:attrNameLst>
                                      </p:cBhvr>
                                      <p:to>
                                        <p:strVal val="visible"/>
                                      </p:to>
                                    </p:set>
                                    <p:animEffect transition="in" filter="fade">
                                      <p:cBhvr>
                                        <p:cTn id="77" dur="500"/>
                                        <p:tgtEl>
                                          <p:spTgt spid="4">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7" end="7"/>
                                            </p:txEl>
                                          </p:spTgt>
                                        </p:tgtEl>
                                        <p:attrNameLst>
                                          <p:attrName>style.visibility</p:attrName>
                                        </p:attrNameLst>
                                      </p:cBhvr>
                                      <p:to>
                                        <p:strVal val="visible"/>
                                      </p:to>
                                    </p:set>
                                    <p:animEffect transition="in" filter="fade">
                                      <p:cBhvr>
                                        <p:cTn id="8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Comments</a:t>
            </a:r>
          </a:p>
        </p:txBody>
      </p:sp>
      <p:sp>
        <p:nvSpPr>
          <p:cNvPr id="3" name="Content Placeholder 2"/>
          <p:cNvSpPr>
            <a:spLocks noGrp="1"/>
          </p:cNvSpPr>
          <p:nvPr>
            <p:ph idx="1"/>
          </p:nvPr>
        </p:nvSpPr>
        <p:spPr/>
        <p:txBody>
          <a:bodyPr/>
          <a:lstStyle/>
          <a:p>
            <a:r>
              <a:rPr lang="en-US" b="1" dirty="0"/>
              <a:t>Single-line comments</a:t>
            </a:r>
          </a:p>
          <a:p>
            <a:pPr marL="0" indent="0">
              <a:buNone/>
            </a:pPr>
            <a:r>
              <a:rPr lang="en-US" i="1" dirty="0"/>
              <a:t>Syntax: </a:t>
            </a:r>
          </a:p>
          <a:p>
            <a:pPr marL="0" indent="0">
              <a:buNone/>
            </a:pPr>
            <a:r>
              <a:rPr lang="en-US" i="1" dirty="0"/>
              <a:t>-- valued added tax 10%</a:t>
            </a:r>
            <a:endParaRPr lang="en-IN" b="1" dirty="0"/>
          </a:p>
          <a:p>
            <a:r>
              <a:rPr lang="en-US" b="1" dirty="0"/>
              <a:t>Multi-line comments</a:t>
            </a:r>
          </a:p>
          <a:p>
            <a:pPr marL="0" indent="0">
              <a:buNone/>
            </a:pPr>
            <a:r>
              <a:rPr lang="en-US" dirty="0"/>
              <a:t>Syntax: </a:t>
            </a:r>
          </a:p>
          <a:p>
            <a:pPr marL="0" indent="0">
              <a:buNone/>
            </a:pPr>
            <a:r>
              <a:rPr lang="en-US" dirty="0"/>
              <a:t>/* </a:t>
            </a:r>
          </a:p>
          <a:p>
            <a:pPr marL="0" indent="0">
              <a:buNone/>
            </a:pPr>
            <a:r>
              <a:rPr lang="en-US" dirty="0"/>
              <a:t>   *  PL/SQL executable statement(s) </a:t>
            </a:r>
          </a:p>
          <a:p>
            <a:pPr marL="0" indent="0">
              <a:buNone/>
            </a:pPr>
            <a:r>
              <a:rPr lang="en-US" dirty="0"/>
              <a:t>   */</a:t>
            </a:r>
          </a:p>
          <a:p>
            <a:pPr marL="0" indent="0">
              <a:buNone/>
            </a:pPr>
            <a:endParaRPr lang="en-US" b="1" dirty="0"/>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Single-line comments</a:t>
            </a:r>
          </a:p>
          <a:p>
            <a:pPr marL="0" indent="0">
              <a:buNone/>
            </a:pPr>
            <a:r>
              <a:rPr lang="en-US" i="1" dirty="0"/>
              <a:t>Example: </a:t>
            </a:r>
          </a:p>
          <a:p>
            <a:pPr marL="0" indent="0">
              <a:buNone/>
            </a:pPr>
            <a:r>
              <a:rPr lang="en-US" i="1" dirty="0"/>
              <a:t>-- This is Comment</a:t>
            </a:r>
            <a:endParaRPr lang="en-IN" b="1" dirty="0"/>
          </a:p>
          <a:p>
            <a:r>
              <a:rPr lang="en-US" b="1" dirty="0"/>
              <a:t>Multi-line comments</a:t>
            </a:r>
          </a:p>
          <a:p>
            <a:pPr marL="0" indent="0">
              <a:buNone/>
            </a:pPr>
            <a:r>
              <a:rPr lang="en-US" dirty="0"/>
              <a:t>Example: </a:t>
            </a:r>
          </a:p>
          <a:p>
            <a:pPr marL="0" indent="0">
              <a:buNone/>
            </a:pPr>
            <a:r>
              <a:rPr lang="en-US" dirty="0"/>
              <a:t>/* </a:t>
            </a:r>
          </a:p>
          <a:p>
            <a:pPr marL="0" indent="0">
              <a:buNone/>
            </a:pPr>
            <a:r>
              <a:rPr lang="en-US" dirty="0"/>
              <a:t>     PL/SQL Multi line comment </a:t>
            </a:r>
          </a:p>
          <a:p>
            <a:pPr marL="0" indent="0">
              <a:buNone/>
            </a:pPr>
            <a:r>
              <a:rPr lang="en-US" dirty="0"/>
              <a:t>   */</a:t>
            </a:r>
          </a:p>
        </p:txBody>
      </p:sp>
    </p:spTree>
    <p:extLst>
      <p:ext uri="{BB962C8B-B14F-4D97-AF65-F5344CB8AC3E}">
        <p14:creationId xmlns:p14="http://schemas.microsoft.com/office/powerpoint/2010/main" val="384746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fade">
                                      <p:cBhvr>
                                        <p:cTn id="62" dur="500"/>
                                        <p:tgtEl>
                                          <p:spTgt spid="4">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Effect transition="in" filter="fade">
                                      <p:cBhvr>
                                        <p:cTn id="67" dur="500"/>
                                        <p:tgtEl>
                                          <p:spTgt spid="4">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5" end="5"/>
                                            </p:txEl>
                                          </p:spTgt>
                                        </p:tgtEl>
                                        <p:attrNameLst>
                                          <p:attrName>style.visibility</p:attrName>
                                        </p:attrNameLst>
                                      </p:cBhvr>
                                      <p:to>
                                        <p:strVal val="visible"/>
                                      </p:to>
                                    </p:set>
                                    <p:animEffect transition="in" filter="fade">
                                      <p:cBhvr>
                                        <p:cTn id="72" dur="500"/>
                                        <p:tgtEl>
                                          <p:spTgt spid="4">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6" end="6"/>
                                            </p:txEl>
                                          </p:spTgt>
                                        </p:tgtEl>
                                        <p:attrNameLst>
                                          <p:attrName>style.visibility</p:attrName>
                                        </p:attrNameLst>
                                      </p:cBhvr>
                                      <p:to>
                                        <p:strVal val="visible"/>
                                      </p:to>
                                    </p:set>
                                    <p:animEffect transition="in" filter="fade">
                                      <p:cBhvr>
                                        <p:cTn id="77" dur="500"/>
                                        <p:tgtEl>
                                          <p:spTgt spid="4">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7" end="7"/>
                                            </p:txEl>
                                          </p:spTgt>
                                        </p:tgtEl>
                                        <p:attrNameLst>
                                          <p:attrName>style.visibility</p:attrName>
                                        </p:attrNameLst>
                                      </p:cBhvr>
                                      <p:to>
                                        <p:strVal val="visible"/>
                                      </p:to>
                                    </p:set>
                                    <p:animEffect transition="in" filter="fade">
                                      <p:cBhvr>
                                        <p:cTn id="8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Data Types</a:t>
            </a:r>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Content Placeholder 5" descr="Data Types PL/SQL - Boolean, Number, Time(Explained)"/>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958297"/>
            <a:ext cx="8242680" cy="5432701"/>
          </a:xfrm>
          <a:prstGeom prst="rect">
            <a:avLst/>
          </a:prstGeom>
          <a:noFill/>
          <a:ln>
            <a:noFill/>
          </a:ln>
        </p:spPr>
      </p:pic>
    </p:spTree>
    <p:extLst>
      <p:ext uri="{BB962C8B-B14F-4D97-AF65-F5344CB8AC3E}">
        <p14:creationId xmlns:p14="http://schemas.microsoft.com/office/powerpoint/2010/main" val="372888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28789"/>
            <a:ext cx="10515600" cy="592428"/>
          </a:xfrm>
        </p:spPr>
        <p:txBody>
          <a:bodyPr>
            <a:normAutofit fontScale="90000"/>
          </a:bodyPr>
          <a:lstStyle/>
          <a:p>
            <a:r>
              <a:rPr lang="en-US" b="1" dirty="0">
                <a:solidFill>
                  <a:schemeClr val="tx1"/>
                </a:solidFill>
                <a:latin typeface="Cambria" panose="02040503050406030204" pitchFamily="18" charset="0"/>
                <a:ea typeface="Cambria" panose="02040503050406030204" pitchFamily="18" charset="0"/>
              </a:rPr>
              <a:t>PL/SQL</a:t>
            </a:r>
          </a:p>
        </p:txBody>
      </p:sp>
      <p:sp>
        <p:nvSpPr>
          <p:cNvPr id="8" name="Rectangle 2">
            <a:extLst>
              <a:ext uri="{FF2B5EF4-FFF2-40B4-BE49-F238E27FC236}">
                <a16:creationId xmlns:a16="http://schemas.microsoft.com/office/drawing/2014/main" id="{3EE03EE2-5253-4393-9F9F-3046F381E02F}"/>
              </a:ext>
            </a:extLst>
          </p:cNvPr>
          <p:cNvSpPr txBox="1">
            <a:spLocks noChangeArrowheads="1"/>
          </p:cNvSpPr>
          <p:nvPr/>
        </p:nvSpPr>
        <p:spPr>
          <a:xfrm>
            <a:off x="458395" y="822531"/>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en-US" dirty="0">
                <a:solidFill>
                  <a:schemeClr val="tx1"/>
                </a:solidFill>
                <a:latin typeface="Cambria" panose="02040503050406030204" pitchFamily="18" charset="0"/>
                <a:ea typeface="Cambria" panose="02040503050406030204" pitchFamily="18" charset="0"/>
              </a:rPr>
              <a:t>PL/SQL BLOCK STRUCTURE</a:t>
            </a:r>
          </a:p>
        </p:txBody>
      </p:sp>
      <p:sp>
        <p:nvSpPr>
          <p:cNvPr id="10" name="Rectangle 3">
            <a:extLst>
              <a:ext uri="{FF2B5EF4-FFF2-40B4-BE49-F238E27FC236}">
                <a16:creationId xmlns:a16="http://schemas.microsoft.com/office/drawing/2014/main" id="{6BAC42A8-4113-46CB-9060-EE00503DCE00}"/>
              </a:ext>
            </a:extLst>
          </p:cNvPr>
          <p:cNvSpPr txBox="1">
            <a:spLocks noChangeArrowheads="1"/>
          </p:cNvSpPr>
          <p:nvPr/>
        </p:nvSpPr>
        <p:spPr>
          <a:xfrm>
            <a:off x="458395" y="1965531"/>
            <a:ext cx="7772400" cy="4114800"/>
          </a:xfrm>
          <a:prstGeom prst="rect">
            <a:avLst/>
          </a:prstGeom>
        </p:spPr>
        <p:txBody>
          <a:bodyPr vert="horz" lIns="91440" tIns="45720" rIns="91440" bIns="45720" rtlCol="0" anchor="ctr">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buFontTx/>
              <a:buNone/>
            </a:pPr>
            <a:r>
              <a:rPr lang="en-US" altLang="en-US" sz="2800" dirty="0">
                <a:latin typeface="Cambria" panose="02040503050406030204" pitchFamily="18" charset="0"/>
                <a:ea typeface="Cambria" panose="02040503050406030204" pitchFamily="18" charset="0"/>
              </a:rPr>
              <a:t>DECLARE (optional)</a:t>
            </a:r>
          </a:p>
          <a:p>
            <a:pPr>
              <a:buFontTx/>
              <a:buNone/>
            </a:pPr>
            <a:r>
              <a:rPr lang="en-US" altLang="en-US" sz="2800" dirty="0">
                <a:latin typeface="Cambria" panose="02040503050406030204" pitchFamily="18" charset="0"/>
                <a:ea typeface="Cambria" panose="02040503050406030204" pitchFamily="18" charset="0"/>
              </a:rPr>
              <a:t>	- variable declarations</a:t>
            </a:r>
          </a:p>
          <a:p>
            <a:pPr>
              <a:buFontTx/>
              <a:buNone/>
            </a:pPr>
            <a:r>
              <a:rPr lang="en-US" altLang="en-US" sz="2800" dirty="0">
                <a:latin typeface="Cambria" panose="02040503050406030204" pitchFamily="18" charset="0"/>
                <a:ea typeface="Cambria" panose="02040503050406030204" pitchFamily="18" charset="0"/>
              </a:rPr>
              <a:t>BEGIN (required)</a:t>
            </a:r>
          </a:p>
          <a:p>
            <a:pPr>
              <a:buFontTx/>
              <a:buNone/>
            </a:pPr>
            <a:r>
              <a:rPr lang="en-US" altLang="en-US" sz="2800" dirty="0">
                <a:latin typeface="Cambria" panose="02040503050406030204" pitchFamily="18" charset="0"/>
                <a:ea typeface="Cambria" panose="02040503050406030204" pitchFamily="18" charset="0"/>
              </a:rPr>
              <a:t>	- SQL statements</a:t>
            </a:r>
          </a:p>
          <a:p>
            <a:pPr>
              <a:buFontTx/>
              <a:buNone/>
            </a:pPr>
            <a:r>
              <a:rPr lang="en-US" altLang="en-US" sz="2800" dirty="0">
                <a:latin typeface="Cambria" panose="02040503050406030204" pitchFamily="18" charset="0"/>
                <a:ea typeface="Cambria" panose="02040503050406030204" pitchFamily="18" charset="0"/>
              </a:rPr>
              <a:t>   - PL/SQL statements or sub-blocks</a:t>
            </a:r>
          </a:p>
          <a:p>
            <a:pPr>
              <a:buFontTx/>
              <a:buNone/>
            </a:pPr>
            <a:r>
              <a:rPr lang="en-US" altLang="en-US" sz="2800" dirty="0">
                <a:latin typeface="Cambria" panose="02040503050406030204" pitchFamily="18" charset="0"/>
                <a:ea typeface="Cambria" panose="02040503050406030204" pitchFamily="18" charset="0"/>
              </a:rPr>
              <a:t>EXCEPTION (optional)</a:t>
            </a:r>
          </a:p>
          <a:p>
            <a:pPr>
              <a:buFontTx/>
              <a:buNone/>
            </a:pPr>
            <a:r>
              <a:rPr lang="en-US" altLang="en-US" sz="2800" dirty="0">
                <a:latin typeface="Cambria" panose="02040503050406030204" pitchFamily="18" charset="0"/>
                <a:ea typeface="Cambria" panose="02040503050406030204" pitchFamily="18" charset="0"/>
              </a:rPr>
              <a:t>	- actions to perform when errors occur</a:t>
            </a:r>
          </a:p>
          <a:p>
            <a:pPr>
              <a:buFontTx/>
              <a:buNone/>
            </a:pPr>
            <a:r>
              <a:rPr lang="en-US" altLang="en-US" sz="2800" dirty="0">
                <a:latin typeface="Cambria" panose="02040503050406030204" pitchFamily="18" charset="0"/>
                <a:ea typeface="Cambria" panose="02040503050406030204" pitchFamily="18" charset="0"/>
              </a:rPr>
              <a:t>END;  (required)</a:t>
            </a:r>
          </a:p>
        </p:txBody>
      </p:sp>
    </p:spTree>
    <p:extLst>
      <p:ext uri="{BB962C8B-B14F-4D97-AF65-F5344CB8AC3E}">
        <p14:creationId xmlns:p14="http://schemas.microsoft.com/office/powerpoint/2010/main" val="2431364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4CE4F2-39FB-4AB9-A82C-DFB095193EDB}"/>
              </a:ext>
            </a:extLst>
          </p:cNvPr>
          <p:cNvSpPr/>
          <p:nvPr/>
        </p:nvSpPr>
        <p:spPr>
          <a:xfrm>
            <a:off x="502276" y="1063394"/>
            <a:ext cx="11058146" cy="4893647"/>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There are 2 types of Datatypes:</a:t>
            </a:r>
          </a:p>
          <a:p>
            <a:pPr marL="457200" indent="-457200" algn="just">
              <a:buAutoNum type="arabicPeriod"/>
            </a:pPr>
            <a:r>
              <a:rPr lang="en-US" sz="2400" dirty="0">
                <a:latin typeface="Cambria" panose="02040503050406030204" pitchFamily="18" charset="0"/>
                <a:ea typeface="Cambria" panose="02040503050406030204" pitchFamily="18" charset="0"/>
              </a:rPr>
              <a:t>Scalar (Char, Varchar2, Date and Number)</a:t>
            </a:r>
          </a:p>
          <a:p>
            <a:pPr marL="457200" indent="-457200" algn="just">
              <a:buAutoNum type="arabicPeriod"/>
            </a:pPr>
            <a:r>
              <a:rPr lang="en-US" sz="2400" dirty="0">
                <a:latin typeface="Cambria" panose="02040503050406030204" pitchFamily="18" charset="0"/>
                <a:ea typeface="Cambria" panose="02040503050406030204" pitchFamily="18" charset="0"/>
              </a:rPr>
              <a:t>Composite (%</a:t>
            </a:r>
            <a:r>
              <a:rPr lang="en-US" sz="2400" dirty="0" err="1">
                <a:latin typeface="Cambria" panose="02040503050406030204" pitchFamily="18" charset="0"/>
                <a:ea typeface="Cambria" panose="02040503050406030204" pitchFamily="18" charset="0"/>
              </a:rPr>
              <a:t>rowtype</a:t>
            </a:r>
            <a:r>
              <a:rPr lang="en-US" sz="2400" dirty="0">
                <a:latin typeface="Cambria" panose="02040503050406030204" pitchFamily="18" charset="0"/>
                <a:ea typeface="Cambria" panose="02040503050406030204" pitchFamily="18" charset="0"/>
              </a:rPr>
              <a:t>)</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All Variables required to be used in the program must be declared before their use. Variable names cannot be table, column and keyword names.</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Assignment Operator is denoted as “:=” and each statement of PL/SQL ends with “;”.</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err="1">
                <a:latin typeface="Cambria" panose="02040503050406030204" pitchFamily="18" charset="0"/>
                <a:ea typeface="Cambria" panose="02040503050406030204" pitchFamily="18" charset="0"/>
              </a:rPr>
              <a:t>Dbms_Output.Put_Line</a:t>
            </a:r>
            <a:r>
              <a:rPr lang="en-US" sz="2400" dirty="0">
                <a:latin typeface="Cambria" panose="02040503050406030204" pitchFamily="18" charset="0"/>
                <a:ea typeface="Cambria" panose="02040503050406030204" pitchFamily="18" charset="0"/>
              </a:rPr>
              <a:t>() is used for printing Output.</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&amp;</a:t>
            </a:r>
            <a:r>
              <a:rPr lang="en-US" sz="2400" dirty="0" err="1">
                <a:latin typeface="Cambria" panose="02040503050406030204" pitchFamily="18" charset="0"/>
                <a:ea typeface="Cambria" panose="02040503050406030204" pitchFamily="18" charset="0"/>
              </a:rPr>
              <a:t>Variable_Name</a:t>
            </a:r>
            <a:r>
              <a:rPr lang="en-US" sz="2400" dirty="0">
                <a:latin typeface="Cambria" panose="02040503050406030204" pitchFamily="18" charset="0"/>
                <a:ea typeface="Cambria" panose="02040503050406030204" pitchFamily="18" charset="0"/>
              </a:rPr>
              <a:t> is used to take input from the user.</a:t>
            </a:r>
          </a:p>
        </p:txBody>
      </p:sp>
      <p:sp>
        <p:nvSpPr>
          <p:cNvPr id="4" name="Title 1"/>
          <p:cNvSpPr txBox="1">
            <a:spLocks/>
          </p:cNvSpPr>
          <p:nvPr/>
        </p:nvSpPr>
        <p:spPr>
          <a:xfrm>
            <a:off x="334851" y="128789"/>
            <a:ext cx="10515600" cy="59242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PL/SQL</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27766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PL / SQL Syntax</a:t>
            </a:r>
          </a:p>
        </p:txBody>
      </p:sp>
      <p:sp>
        <p:nvSpPr>
          <p:cNvPr id="3" name="Content Placeholder 2"/>
          <p:cNvSpPr>
            <a:spLocks noGrp="1"/>
          </p:cNvSpPr>
          <p:nvPr>
            <p:ph idx="1"/>
          </p:nvPr>
        </p:nvSpPr>
        <p:spPr/>
        <p:txBody>
          <a:bodyPr/>
          <a:lstStyle/>
          <a:p>
            <a:r>
              <a:rPr lang="en-US" dirty="0"/>
              <a:t>Syntax: </a:t>
            </a:r>
          </a:p>
          <a:p>
            <a:pPr marL="0" indent="0">
              <a:buNone/>
            </a:pPr>
            <a:r>
              <a:rPr lang="en-US" dirty="0"/>
              <a:t>DECLARE </a:t>
            </a:r>
          </a:p>
          <a:p>
            <a:pPr marL="0" indent="0">
              <a:buNone/>
            </a:pPr>
            <a:r>
              <a:rPr lang="en-US" dirty="0"/>
              <a:t>   &lt;declarations section&gt; </a:t>
            </a:r>
          </a:p>
          <a:p>
            <a:pPr marL="0" indent="0">
              <a:buNone/>
            </a:pPr>
            <a:r>
              <a:rPr lang="en-US" dirty="0"/>
              <a:t>BEGIN </a:t>
            </a:r>
          </a:p>
          <a:p>
            <a:pPr marL="0" indent="0">
              <a:buNone/>
            </a:pPr>
            <a:r>
              <a:rPr lang="en-US" dirty="0"/>
              <a:t>   &lt;executable command(s)&gt;</a:t>
            </a:r>
          </a:p>
          <a:p>
            <a:pPr marL="0" indent="0">
              <a:buNone/>
            </a:pPr>
            <a:r>
              <a:rPr lang="en-US" dirty="0"/>
              <a:t>EXCEPTION </a:t>
            </a:r>
          </a:p>
          <a:p>
            <a:pPr marL="0" indent="0">
              <a:buNone/>
            </a:pPr>
            <a:r>
              <a:rPr lang="en-US" dirty="0"/>
              <a:t>   &lt;exception handling&gt; </a:t>
            </a:r>
          </a:p>
          <a:p>
            <a:pPr marL="0" indent="0">
              <a:buNone/>
            </a:pPr>
            <a:r>
              <a:rPr lang="en-US" dirty="0"/>
              <a:t>END;</a:t>
            </a:r>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Arial" pitchFamily="34" charset="0"/>
                <a:cs typeface="Arial" pitchFamily="34" charset="0"/>
              </a:rPr>
              <a:t>Example:  Print The 'Hello World'</a:t>
            </a:r>
          </a:p>
          <a:p>
            <a:pPr marL="0" indent="0">
              <a:buNone/>
            </a:pPr>
            <a:r>
              <a:rPr lang="en-US" sz="2000" dirty="0">
                <a:latin typeface="Arial" pitchFamily="34" charset="0"/>
                <a:cs typeface="Arial" pitchFamily="34" charset="0"/>
              </a:rPr>
              <a:t>DECLARE </a:t>
            </a:r>
          </a:p>
          <a:p>
            <a:pPr marL="0" indent="0">
              <a:buNone/>
            </a:pPr>
            <a:r>
              <a:rPr lang="en-US" sz="2000" dirty="0">
                <a:latin typeface="Arial" pitchFamily="34" charset="0"/>
                <a:cs typeface="Arial" pitchFamily="34" charset="0"/>
              </a:rPr>
              <a:t>   message  varchar2(20):= 'Hello, World!'; </a:t>
            </a:r>
          </a:p>
          <a:p>
            <a:pPr marL="0" indent="0">
              <a:buNone/>
            </a:pPr>
            <a:r>
              <a:rPr lang="en-US" sz="2000" dirty="0">
                <a:latin typeface="Arial" pitchFamily="34" charset="0"/>
                <a:cs typeface="Arial" pitchFamily="34" charset="0"/>
              </a:rPr>
              <a:t>BEGIN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dbms_output.put_line</a:t>
            </a:r>
            <a:r>
              <a:rPr lang="en-US" sz="2000" dirty="0">
                <a:latin typeface="Arial" pitchFamily="34" charset="0"/>
                <a:cs typeface="Arial" pitchFamily="34" charset="0"/>
              </a:rPr>
              <a:t>(message); </a:t>
            </a:r>
          </a:p>
          <a:p>
            <a:pPr marL="0" indent="0">
              <a:buNone/>
            </a:pPr>
            <a:r>
              <a:rPr lang="en-US" sz="2000" dirty="0">
                <a:latin typeface="Arial" pitchFamily="34" charset="0"/>
                <a:cs typeface="Arial" pitchFamily="34" charset="0"/>
              </a:rPr>
              <a:t>END; </a:t>
            </a:r>
          </a:p>
          <a:p>
            <a:pPr marL="0" indent="0">
              <a:buNone/>
            </a:pPr>
            <a:endParaRPr lang="en-US" sz="2000" dirty="0">
              <a:latin typeface="Arial" pitchFamily="34" charset="0"/>
              <a:cs typeface="Arial"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5769" r="88755" b="14423"/>
          <a:stretch/>
        </p:blipFill>
        <p:spPr bwMode="auto">
          <a:xfrm>
            <a:off x="5418160" y="3967089"/>
            <a:ext cx="3711771" cy="18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658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fade">
                                      <p:cBhvr>
                                        <p:cTn id="62" dur="500"/>
                                        <p:tgtEl>
                                          <p:spTgt spid="4">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Effect transition="in" filter="fade">
                                      <p:cBhvr>
                                        <p:cTn id="67" dur="500"/>
                                        <p:tgtEl>
                                          <p:spTgt spid="4">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5" end="5"/>
                                            </p:txEl>
                                          </p:spTgt>
                                        </p:tgtEl>
                                        <p:attrNameLst>
                                          <p:attrName>style.visibility</p:attrName>
                                        </p:attrNameLst>
                                      </p:cBhvr>
                                      <p:to>
                                        <p:strVal val="visible"/>
                                      </p:to>
                                    </p:set>
                                    <p:animEffect transition="in" filter="fade">
                                      <p:cBhvr>
                                        <p:cTn id="7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PL / SQL Example</a:t>
            </a:r>
          </a:p>
        </p:txBody>
      </p:sp>
      <p:sp>
        <p:nvSpPr>
          <p:cNvPr id="4" name="Content Placeholder 2"/>
          <p:cNvSpPr txBox="1">
            <a:spLocks/>
          </p:cNvSpPr>
          <p:nvPr/>
        </p:nvSpPr>
        <p:spPr>
          <a:xfrm>
            <a:off x="218364" y="879366"/>
            <a:ext cx="1087726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Arial" pitchFamily="34" charset="0"/>
                <a:cs typeface="Arial" pitchFamily="34" charset="0"/>
              </a:rPr>
              <a:t>Example:  Calculator</a:t>
            </a:r>
          </a:p>
          <a:p>
            <a:pPr marL="0" indent="0">
              <a:buNone/>
            </a:pPr>
            <a:r>
              <a:rPr lang="en-US" sz="2000" dirty="0">
                <a:latin typeface="Arial" pitchFamily="34" charset="0"/>
                <a:cs typeface="Arial" pitchFamily="34" charset="0"/>
              </a:rPr>
              <a:t>-- basic Program</a:t>
            </a:r>
          </a:p>
          <a:p>
            <a:pPr marL="0" indent="0">
              <a:buNone/>
            </a:pPr>
            <a:r>
              <a:rPr lang="en-US" sz="2000" dirty="0">
                <a:latin typeface="Arial" pitchFamily="34" charset="0"/>
                <a:cs typeface="Arial" pitchFamily="34" charset="0"/>
              </a:rPr>
              <a:t>DECLARE  </a:t>
            </a:r>
          </a:p>
          <a:p>
            <a:pPr marL="0" indent="0">
              <a:buNone/>
            </a:pPr>
            <a:r>
              <a:rPr lang="en-US" sz="2000" dirty="0">
                <a:latin typeface="Arial" pitchFamily="34" charset="0"/>
                <a:cs typeface="Arial" pitchFamily="34" charset="0"/>
              </a:rPr>
              <a:t>   a integer := 30;  </a:t>
            </a:r>
          </a:p>
          <a:p>
            <a:pPr marL="0" indent="0">
              <a:buNone/>
            </a:pPr>
            <a:r>
              <a:rPr lang="en-US" sz="2000" dirty="0">
                <a:latin typeface="Arial" pitchFamily="34" charset="0"/>
                <a:cs typeface="Arial" pitchFamily="34" charset="0"/>
              </a:rPr>
              <a:t>   b integer := 40;  </a:t>
            </a:r>
          </a:p>
          <a:p>
            <a:pPr marL="0" indent="0">
              <a:buNone/>
            </a:pPr>
            <a:r>
              <a:rPr lang="en-US" sz="2000" dirty="0">
                <a:latin typeface="Arial" pitchFamily="34" charset="0"/>
                <a:cs typeface="Arial" pitchFamily="34" charset="0"/>
              </a:rPr>
              <a:t>   c integer;  </a:t>
            </a:r>
          </a:p>
          <a:p>
            <a:pPr marL="0" indent="0">
              <a:buNone/>
            </a:pPr>
            <a:r>
              <a:rPr lang="en-US" sz="2000" dirty="0">
                <a:latin typeface="Arial" pitchFamily="34" charset="0"/>
                <a:cs typeface="Arial" pitchFamily="34" charset="0"/>
              </a:rPr>
              <a:t>   f real;  </a:t>
            </a:r>
          </a:p>
          <a:p>
            <a:pPr marL="0" indent="0">
              <a:buNone/>
            </a:pPr>
            <a:r>
              <a:rPr lang="en-US" sz="2000" dirty="0">
                <a:latin typeface="Arial" pitchFamily="34" charset="0"/>
                <a:cs typeface="Arial" pitchFamily="34" charset="0"/>
              </a:rPr>
              <a:t>BEGIN  </a:t>
            </a:r>
          </a:p>
          <a:p>
            <a:pPr marL="0" indent="0">
              <a:buNone/>
            </a:pPr>
            <a:r>
              <a:rPr lang="en-US" sz="2000" dirty="0">
                <a:latin typeface="Arial" pitchFamily="34" charset="0"/>
                <a:cs typeface="Arial" pitchFamily="34" charset="0"/>
              </a:rPr>
              <a:t>   c := a + b;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dbms_output.put_line</a:t>
            </a:r>
            <a:r>
              <a:rPr lang="en-US" sz="2000" dirty="0">
                <a:latin typeface="Arial" pitchFamily="34" charset="0"/>
                <a:cs typeface="Arial" pitchFamily="34" charset="0"/>
              </a:rPr>
              <a:t>('Value of c: ' || c);  </a:t>
            </a:r>
          </a:p>
          <a:p>
            <a:pPr marL="0" indent="0">
              <a:buNone/>
            </a:pPr>
            <a:r>
              <a:rPr lang="en-US" sz="2000" dirty="0">
                <a:latin typeface="Arial" pitchFamily="34" charset="0"/>
                <a:cs typeface="Arial" pitchFamily="34" charset="0"/>
              </a:rPr>
              <a:t>   f := 100.0/3.0;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dbms_output.put_line</a:t>
            </a:r>
            <a:r>
              <a:rPr lang="en-US" sz="2000" dirty="0">
                <a:latin typeface="Arial" pitchFamily="34" charset="0"/>
                <a:cs typeface="Arial" pitchFamily="34" charset="0"/>
              </a:rPr>
              <a:t>('Value of f: ' || f);  </a:t>
            </a:r>
          </a:p>
          <a:p>
            <a:pPr marL="0" indent="0">
              <a:buNone/>
            </a:pPr>
            <a:r>
              <a:rPr lang="en-US" sz="2000" dirty="0">
                <a:latin typeface="Arial" pitchFamily="34" charset="0"/>
                <a:cs typeface="Arial" pitchFamily="34" charset="0"/>
              </a:rPr>
              <a:t>END; </a:t>
            </a:r>
          </a:p>
          <a:p>
            <a:pPr marL="0" indent="0">
              <a:buNone/>
            </a:pPr>
            <a:r>
              <a:rPr lang="en-US" sz="2000" dirty="0">
                <a:latin typeface="Arial" pitchFamily="34" charset="0"/>
                <a:cs typeface="Arial" pitchFamily="34" charset="0"/>
              </a:rPr>
              <a:t>/</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 t="75281" r="70578" b="13606"/>
          <a:stretch/>
        </p:blipFill>
        <p:spPr bwMode="auto">
          <a:xfrm>
            <a:off x="5342498" y="2284926"/>
            <a:ext cx="6546719" cy="138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97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IF Statement</a:t>
            </a:r>
          </a:p>
        </p:txBody>
      </p:sp>
      <p:sp>
        <p:nvSpPr>
          <p:cNvPr id="3" name="Content Placeholder 2"/>
          <p:cNvSpPr>
            <a:spLocks noGrp="1"/>
          </p:cNvSpPr>
          <p:nvPr>
            <p:ph idx="1"/>
          </p:nvPr>
        </p:nvSpPr>
        <p:spPr/>
        <p:txBody>
          <a:bodyPr/>
          <a:lstStyle/>
          <a:p>
            <a:r>
              <a:rPr lang="en-US" b="1" dirty="0"/>
              <a:t>PL/SQL IF THEN statement</a:t>
            </a:r>
          </a:p>
          <a:p>
            <a:pPr marL="0" indent="0">
              <a:buNone/>
            </a:pPr>
            <a:r>
              <a:rPr lang="en-US" dirty="0"/>
              <a:t>IF condition THEN</a:t>
            </a:r>
          </a:p>
          <a:p>
            <a:pPr marL="0" indent="0">
              <a:buNone/>
            </a:pPr>
            <a:r>
              <a:rPr lang="en-US" dirty="0"/>
              <a:t>    statements;</a:t>
            </a:r>
          </a:p>
          <a:p>
            <a:pPr marL="0" indent="0">
              <a:buNone/>
            </a:pPr>
            <a:r>
              <a:rPr lang="en-US" dirty="0"/>
              <a:t>END IF;</a:t>
            </a:r>
          </a:p>
          <a:p>
            <a:endParaRPr lang="en-US" dirty="0"/>
          </a:p>
        </p:txBody>
      </p:sp>
      <p:sp>
        <p:nvSpPr>
          <p:cNvPr id="4" name="Content Placeholder 2"/>
          <p:cNvSpPr txBox="1">
            <a:spLocks/>
          </p:cNvSpPr>
          <p:nvPr/>
        </p:nvSpPr>
        <p:spPr>
          <a:xfrm>
            <a:off x="4722124" y="879366"/>
            <a:ext cx="72742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pitchFamily="34" charset="0"/>
                <a:cs typeface="Arial" pitchFamily="34" charset="0"/>
              </a:rPr>
              <a:t>Example: </a:t>
            </a:r>
          </a:p>
          <a:p>
            <a:pPr marL="0" indent="0">
              <a:buNone/>
            </a:pPr>
            <a:r>
              <a:rPr lang="en-US" sz="1800" dirty="0">
                <a:latin typeface="Arial" pitchFamily="34" charset="0"/>
                <a:cs typeface="Arial" pitchFamily="34" charset="0"/>
              </a:rPr>
              <a:t>DECLARE </a:t>
            </a:r>
          </a:p>
          <a:p>
            <a:pPr marL="0" indent="0">
              <a:buNone/>
            </a:pPr>
            <a:r>
              <a:rPr lang="en-US" sz="1800" dirty="0">
                <a:latin typeface="Arial" pitchFamily="34" charset="0"/>
                <a:cs typeface="Arial" pitchFamily="34" charset="0"/>
              </a:rPr>
              <a:t>	x NUMBER := 20; </a:t>
            </a:r>
          </a:p>
          <a:p>
            <a:pPr marL="0" indent="0">
              <a:buNone/>
            </a:pPr>
            <a:r>
              <a:rPr lang="en-US" sz="1800" dirty="0">
                <a:latin typeface="Arial" pitchFamily="34" charset="0"/>
                <a:cs typeface="Arial" pitchFamily="34" charset="0"/>
              </a:rPr>
              <a:t>BEGIN </a:t>
            </a:r>
          </a:p>
          <a:p>
            <a:pPr marL="0" indent="0">
              <a:buNone/>
            </a:pPr>
            <a:r>
              <a:rPr lang="en-US" sz="1800" dirty="0">
                <a:latin typeface="Arial" pitchFamily="34" charset="0"/>
                <a:cs typeface="Arial" pitchFamily="34" charset="0"/>
              </a:rPr>
              <a:t>   IF x &gt; 10 THEN </a:t>
            </a:r>
          </a:p>
          <a:p>
            <a:pPr marL="0" indent="0">
              <a:buNone/>
            </a:pPr>
            <a:r>
              <a:rPr lang="en-US" sz="1800" dirty="0">
                <a:latin typeface="Arial" pitchFamily="34" charset="0"/>
                <a:cs typeface="Arial" pitchFamily="34" charset="0"/>
              </a:rPr>
              <a:t>      DBMS_OUTPUT.PUT_LINE( 'Sales revenue is greater than 10 ' ); </a:t>
            </a:r>
          </a:p>
          <a:p>
            <a:pPr marL="0" indent="0">
              <a:buNone/>
            </a:pPr>
            <a:r>
              <a:rPr lang="en-US" sz="1800" dirty="0">
                <a:latin typeface="Arial" pitchFamily="34" charset="0"/>
                <a:cs typeface="Arial" pitchFamily="34" charset="0"/>
              </a:rPr>
              <a:t>   END IF; </a:t>
            </a:r>
          </a:p>
          <a:p>
            <a:pPr marL="0" indent="0">
              <a:buNone/>
            </a:pPr>
            <a:r>
              <a:rPr lang="en-US" sz="1800" dirty="0">
                <a:latin typeface="Arial" pitchFamily="34" charset="0"/>
                <a:cs typeface="Arial" pitchFamily="34" charset="0"/>
              </a:rPr>
              <a:t>END;</a:t>
            </a:r>
          </a:p>
          <a:p>
            <a:pPr marL="0" indent="0">
              <a:buNone/>
            </a:pPr>
            <a:r>
              <a:rPr lang="en-US" sz="1800" dirty="0">
                <a:latin typeface="Arial" pitchFamily="34" charset="0"/>
                <a:cs typeface="Arial" pitchFamily="34" charset="0"/>
              </a:rPr>
              <a:t>/</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97" t="75769" r="81079" b="15041"/>
          <a:stretch/>
        </p:blipFill>
        <p:spPr bwMode="auto">
          <a:xfrm>
            <a:off x="4403188" y="4147405"/>
            <a:ext cx="5217931" cy="133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90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fade">
                                      <p:cBhvr>
                                        <p:cTn id="42" dur="500"/>
                                        <p:tgtEl>
                                          <p:spTgt spid="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Effect transition="in" filter="fade">
                                      <p:cBhvr>
                                        <p:cTn id="52" dur="500"/>
                                        <p:tgtEl>
                                          <p:spTgt spid="4">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fade">
                                      <p:cBhvr>
                                        <p:cTn id="57" dur="500"/>
                                        <p:tgtEl>
                                          <p:spTgt spid="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7" end="7"/>
                                            </p:txEl>
                                          </p:spTgt>
                                        </p:tgtEl>
                                        <p:attrNameLst>
                                          <p:attrName>style.visibility</p:attrName>
                                        </p:attrNameLst>
                                      </p:cBhvr>
                                      <p:to>
                                        <p:strVal val="visible"/>
                                      </p:to>
                                    </p:set>
                                    <p:animEffect transition="in" filter="fade">
                                      <p:cBhvr>
                                        <p:cTn id="62" dur="500"/>
                                        <p:tgtEl>
                                          <p:spTgt spid="4">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Effect transition="in" filter="fade">
                                      <p:cBhvr>
                                        <p:cTn id="6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IF Statement</a:t>
            </a:r>
          </a:p>
        </p:txBody>
      </p:sp>
      <p:sp>
        <p:nvSpPr>
          <p:cNvPr id="3" name="Content Placeholder 2"/>
          <p:cNvSpPr>
            <a:spLocks noGrp="1"/>
          </p:cNvSpPr>
          <p:nvPr>
            <p:ph idx="1"/>
          </p:nvPr>
        </p:nvSpPr>
        <p:spPr/>
        <p:txBody>
          <a:bodyPr/>
          <a:lstStyle/>
          <a:p>
            <a:r>
              <a:rPr lang="en-US" b="1" dirty="0"/>
              <a:t>PL/SQL IF THEN ELSE statement</a:t>
            </a:r>
          </a:p>
          <a:p>
            <a:pPr marL="0" indent="0">
              <a:buNone/>
            </a:pPr>
            <a:r>
              <a:rPr lang="en-US" dirty="0"/>
              <a:t>IF condition THEN</a:t>
            </a:r>
          </a:p>
          <a:p>
            <a:pPr marL="0" indent="0">
              <a:buNone/>
            </a:pPr>
            <a:r>
              <a:rPr lang="en-US" dirty="0"/>
              <a:t>    statements;</a:t>
            </a:r>
          </a:p>
          <a:p>
            <a:pPr marL="0" indent="0">
              <a:buNone/>
            </a:pPr>
            <a:r>
              <a:rPr lang="en-US" dirty="0"/>
              <a:t>ELSE</a:t>
            </a:r>
          </a:p>
          <a:p>
            <a:pPr marL="0" indent="0">
              <a:buNone/>
            </a:pPr>
            <a:r>
              <a:rPr lang="en-US" dirty="0"/>
              <a:t>    </a:t>
            </a:r>
            <a:r>
              <a:rPr lang="en-US" dirty="0" err="1"/>
              <a:t>elsestatements</a:t>
            </a:r>
            <a:r>
              <a:rPr lang="en-US" dirty="0"/>
              <a:t>;</a:t>
            </a:r>
          </a:p>
          <a:p>
            <a:pPr marL="0" indent="0">
              <a:buNone/>
            </a:pPr>
            <a:r>
              <a:rPr lang="en-US" dirty="0"/>
              <a:t>END IF;</a:t>
            </a:r>
          </a:p>
          <a:p>
            <a:endParaRPr lang="en-US" dirty="0"/>
          </a:p>
        </p:txBody>
      </p:sp>
      <p:sp>
        <p:nvSpPr>
          <p:cNvPr id="4" name="Content Placeholder 2"/>
          <p:cNvSpPr txBox="1">
            <a:spLocks/>
          </p:cNvSpPr>
          <p:nvPr/>
        </p:nvSpPr>
        <p:spPr>
          <a:xfrm>
            <a:off x="4722124" y="879366"/>
            <a:ext cx="72742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pitchFamily="34" charset="0"/>
                <a:cs typeface="Arial" pitchFamily="34" charset="0"/>
              </a:rPr>
              <a:t>Example: </a:t>
            </a:r>
          </a:p>
          <a:p>
            <a:pPr marL="0" indent="0">
              <a:buNone/>
            </a:pPr>
            <a:r>
              <a:rPr lang="en-US" sz="1800" dirty="0">
                <a:latin typeface="Arial" pitchFamily="34" charset="0"/>
                <a:cs typeface="Arial" pitchFamily="34" charset="0"/>
              </a:rPr>
              <a:t>DECLARE</a:t>
            </a:r>
          </a:p>
          <a:p>
            <a:pPr marL="0" indent="0">
              <a:buNone/>
            </a:pPr>
            <a:r>
              <a:rPr lang="en-US" sz="1800" dirty="0">
                <a:latin typeface="Arial" pitchFamily="34" charset="0"/>
                <a:cs typeface="Arial" pitchFamily="34" charset="0"/>
              </a:rPr>
              <a:t>  </a:t>
            </a:r>
            <a:r>
              <a:rPr lang="en-US" sz="1800" dirty="0" err="1">
                <a:latin typeface="Arial" pitchFamily="34" charset="0"/>
                <a:cs typeface="Arial" pitchFamily="34" charset="0"/>
              </a:rPr>
              <a:t>v_number</a:t>
            </a:r>
            <a:r>
              <a:rPr lang="en-US" sz="1800" dirty="0">
                <a:latin typeface="Arial" pitchFamily="34" charset="0"/>
                <a:cs typeface="Arial" pitchFamily="34" charset="0"/>
              </a:rPr>
              <a:t> NUMBER := 10; -- Change this to the number you want to check</a:t>
            </a:r>
          </a:p>
          <a:p>
            <a:pPr marL="0" indent="0">
              <a:buNone/>
            </a:pPr>
            <a:endParaRPr lang="en-US" sz="1800" dirty="0">
              <a:latin typeface="Arial" pitchFamily="34" charset="0"/>
              <a:cs typeface="Arial" pitchFamily="34" charset="0"/>
            </a:endParaRPr>
          </a:p>
          <a:p>
            <a:pPr marL="0" indent="0">
              <a:buNone/>
            </a:pPr>
            <a:r>
              <a:rPr lang="en-US" sz="1800" dirty="0">
                <a:latin typeface="Arial" pitchFamily="34" charset="0"/>
                <a:cs typeface="Arial" pitchFamily="34" charset="0"/>
              </a:rPr>
              <a:t>BEGIN</a:t>
            </a:r>
          </a:p>
          <a:p>
            <a:pPr marL="0" indent="0">
              <a:buNone/>
            </a:pPr>
            <a:r>
              <a:rPr lang="en-US" sz="1800" dirty="0">
                <a:latin typeface="Arial" pitchFamily="34" charset="0"/>
                <a:cs typeface="Arial" pitchFamily="34" charset="0"/>
              </a:rPr>
              <a:t>  -- Check if the number is even</a:t>
            </a:r>
          </a:p>
          <a:p>
            <a:pPr marL="0" indent="0">
              <a:buNone/>
            </a:pPr>
            <a:r>
              <a:rPr lang="en-US" sz="1800" dirty="0">
                <a:latin typeface="Arial" pitchFamily="34" charset="0"/>
                <a:cs typeface="Arial" pitchFamily="34" charset="0"/>
              </a:rPr>
              <a:t>  IF MOD(</a:t>
            </a:r>
            <a:r>
              <a:rPr lang="en-US" sz="1800" dirty="0" err="1">
                <a:latin typeface="Arial" pitchFamily="34" charset="0"/>
                <a:cs typeface="Arial" pitchFamily="34" charset="0"/>
              </a:rPr>
              <a:t>v_number</a:t>
            </a:r>
            <a:r>
              <a:rPr lang="en-US" sz="1800" dirty="0">
                <a:latin typeface="Arial" pitchFamily="34" charset="0"/>
                <a:cs typeface="Arial" pitchFamily="34" charset="0"/>
              </a:rPr>
              <a:t>, 2) = 0 THEN</a:t>
            </a:r>
          </a:p>
          <a:p>
            <a:pPr marL="0" indent="0">
              <a:buNone/>
            </a:pPr>
            <a:r>
              <a:rPr lang="en-US" sz="1800" dirty="0">
                <a:latin typeface="Arial" pitchFamily="34" charset="0"/>
                <a:cs typeface="Arial" pitchFamily="34" charset="0"/>
              </a:rPr>
              <a:t>    DBMS_OUTPUT.PUT_LINE(</a:t>
            </a:r>
            <a:r>
              <a:rPr lang="en-US" sz="1800" dirty="0" err="1">
                <a:latin typeface="Arial" pitchFamily="34" charset="0"/>
                <a:cs typeface="Arial" pitchFamily="34" charset="0"/>
              </a:rPr>
              <a:t>v_number</a:t>
            </a:r>
            <a:r>
              <a:rPr lang="en-US" sz="1800" dirty="0">
                <a:latin typeface="Arial" pitchFamily="34" charset="0"/>
                <a:cs typeface="Arial" pitchFamily="34" charset="0"/>
              </a:rPr>
              <a:t> || ' is even.');</a:t>
            </a:r>
          </a:p>
          <a:p>
            <a:pPr marL="0" indent="0">
              <a:buNone/>
            </a:pPr>
            <a:r>
              <a:rPr lang="en-US" sz="1800" dirty="0">
                <a:latin typeface="Arial" pitchFamily="34" charset="0"/>
                <a:cs typeface="Arial" pitchFamily="34" charset="0"/>
              </a:rPr>
              <a:t>  ELSE</a:t>
            </a:r>
          </a:p>
          <a:p>
            <a:pPr marL="0" indent="0">
              <a:buNone/>
            </a:pPr>
            <a:r>
              <a:rPr lang="en-US" sz="1800" dirty="0">
                <a:latin typeface="Arial" pitchFamily="34" charset="0"/>
                <a:cs typeface="Arial" pitchFamily="34" charset="0"/>
              </a:rPr>
              <a:t>    DBMS_OUTPUT.PUT_LINE(</a:t>
            </a:r>
            <a:r>
              <a:rPr lang="en-US" sz="1800" dirty="0" err="1">
                <a:latin typeface="Arial" pitchFamily="34" charset="0"/>
                <a:cs typeface="Arial" pitchFamily="34" charset="0"/>
              </a:rPr>
              <a:t>v_number</a:t>
            </a:r>
            <a:r>
              <a:rPr lang="en-US" sz="1800" dirty="0">
                <a:latin typeface="Arial" pitchFamily="34" charset="0"/>
                <a:cs typeface="Arial" pitchFamily="34" charset="0"/>
              </a:rPr>
              <a:t> || ' is odd.');</a:t>
            </a:r>
          </a:p>
          <a:p>
            <a:pPr marL="0" indent="0">
              <a:buNone/>
            </a:pPr>
            <a:r>
              <a:rPr lang="en-US" sz="1800" dirty="0">
                <a:latin typeface="Arial" pitchFamily="34" charset="0"/>
                <a:cs typeface="Arial" pitchFamily="34" charset="0"/>
              </a:rPr>
              <a:t>  END IF;</a:t>
            </a:r>
          </a:p>
          <a:p>
            <a:pPr marL="0" indent="0">
              <a:buNone/>
            </a:pPr>
            <a:r>
              <a:rPr lang="en-US" sz="1800" dirty="0">
                <a:latin typeface="Arial" pitchFamily="34" charset="0"/>
                <a:cs typeface="Arial" pitchFamily="34" charset="0"/>
              </a:rPr>
              <a:t>END;</a:t>
            </a:r>
          </a:p>
          <a:p>
            <a:pPr marL="0" indent="0">
              <a:buNone/>
            </a:pPr>
            <a:r>
              <a:rPr lang="en-US" sz="1800" dirty="0">
                <a:latin typeface="Arial" pitchFamily="34" charset="0"/>
                <a:cs typeface="Arial" pitchFamily="34" charset="0"/>
              </a:rPr>
              <a: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5577" r="88107" b="14808"/>
          <a:stretch/>
        </p:blipFill>
        <p:spPr bwMode="auto">
          <a:xfrm>
            <a:off x="773723" y="3896751"/>
            <a:ext cx="3187732" cy="144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8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a:extLst>
              <a:ext uri="{FF2B5EF4-FFF2-40B4-BE49-F238E27FC236}">
                <a16:creationId xmlns:a16="http://schemas.microsoft.com/office/drawing/2014/main" id="{C58FA8DC-9DCC-388A-1646-EE7CEC05AACA}"/>
              </a:ext>
            </a:extLst>
          </p:cNvPr>
          <p:cNvSpPr txBox="1"/>
          <p:nvPr/>
        </p:nvSpPr>
        <p:spPr>
          <a:xfrm>
            <a:off x="223035" y="108147"/>
            <a:ext cx="8584991" cy="677078"/>
          </a:xfrm>
          <a:prstGeom prst="rect">
            <a:avLst/>
          </a:prstGeom>
          <a:noFill/>
          <a:ln>
            <a:noFill/>
          </a:ln>
        </p:spPr>
        <p:txBody>
          <a:bodyPr spcFirstLastPara="1" wrap="square" lIns="91425" tIns="91425" rIns="91425" bIns="91425" anchor="t" anchorCtr="0">
            <a:spAutoFit/>
          </a:bodyPr>
          <a:lstStyle/>
          <a:p>
            <a:pPr lvl="0"/>
            <a:r>
              <a:rPr lang="en-IN" sz="3200" dirty="0">
                <a:solidFill>
                  <a:srgbClr val="00A4B6"/>
                </a:solidFill>
                <a:latin typeface="Proxima Nova"/>
                <a:ea typeface="Proxima Nova"/>
                <a:cs typeface="Proxima Nova"/>
                <a:sym typeface="Proxima Nova"/>
              </a:rPr>
              <a:t>Outline</a:t>
            </a:r>
            <a:endParaRPr sz="3200" dirty="0">
              <a:solidFill>
                <a:srgbClr val="00A4B6"/>
              </a:solidFill>
              <a:latin typeface="Proxima Nova"/>
              <a:ea typeface="Proxima Nova"/>
              <a:cs typeface="Proxima Nova"/>
              <a:sym typeface="Proxima Nova"/>
            </a:endParaRPr>
          </a:p>
        </p:txBody>
      </p:sp>
      <p:sp>
        <p:nvSpPr>
          <p:cNvPr id="3" name="Rectangle 2"/>
          <p:cNvSpPr/>
          <p:nvPr/>
        </p:nvSpPr>
        <p:spPr>
          <a:xfrm>
            <a:off x="729802" y="1051552"/>
            <a:ext cx="7976315" cy="3539430"/>
          </a:xfrm>
          <a:prstGeom prst="rect">
            <a:avLst/>
          </a:prstGeom>
        </p:spPr>
        <p:txBody>
          <a:bodyPr wrap="square">
            <a:spAutoFit/>
          </a:bodyPr>
          <a:lstStyle/>
          <a:p>
            <a:pPr marL="285750" indent="-285750">
              <a:buFont typeface="Wingdings" panose="05000000000000000000" pitchFamily="2" charset="2"/>
              <a:buChar char="Ø"/>
            </a:pPr>
            <a:r>
              <a:rPr lang="en-GB" sz="2800" dirty="0">
                <a:latin typeface="Times New Roman" panose="02020603050405020304" pitchFamily="18" charset="0"/>
              </a:rPr>
              <a:t> View</a:t>
            </a:r>
          </a:p>
          <a:p>
            <a:pPr marL="285750" indent="-285750">
              <a:buFont typeface="Wingdings" panose="05000000000000000000" pitchFamily="2" charset="2"/>
              <a:buChar char="Ø"/>
            </a:pPr>
            <a:r>
              <a:rPr lang="en-GB" sz="2800" dirty="0">
                <a:latin typeface="Times New Roman" panose="02020603050405020304" pitchFamily="18" charset="0"/>
              </a:rPr>
              <a:t> PL/SQL blocks,</a:t>
            </a:r>
          </a:p>
          <a:p>
            <a:pPr marL="285750" indent="-285750">
              <a:buFont typeface="Wingdings" panose="05000000000000000000" pitchFamily="2" charset="2"/>
              <a:buChar char="Ø"/>
            </a:pPr>
            <a:r>
              <a:rPr lang="en-GB" sz="2800" dirty="0">
                <a:latin typeface="Times New Roman" panose="02020603050405020304" pitchFamily="18" charset="0"/>
              </a:rPr>
              <a:t> PL/SQL data types, </a:t>
            </a:r>
          </a:p>
          <a:p>
            <a:pPr marL="285750" indent="-285750">
              <a:buFont typeface="Wingdings" panose="05000000000000000000" pitchFamily="2" charset="2"/>
              <a:buChar char="Ø"/>
            </a:pPr>
            <a:r>
              <a:rPr lang="en-GB" sz="2800" dirty="0">
                <a:latin typeface="Times New Roman" panose="02020603050405020304" pitchFamily="18" charset="0"/>
              </a:rPr>
              <a:t> Conditional statements and looping,</a:t>
            </a:r>
          </a:p>
          <a:p>
            <a:pPr marL="285750" indent="-285750">
              <a:buFont typeface="Wingdings" panose="05000000000000000000" pitchFamily="2" charset="2"/>
              <a:buChar char="Ø"/>
            </a:pPr>
            <a:r>
              <a:rPr lang="en-GB" sz="2800" dirty="0">
                <a:latin typeface="Times New Roman" panose="02020603050405020304" pitchFamily="18" charset="0"/>
              </a:rPr>
              <a:t> SQL within PL/SQL,</a:t>
            </a:r>
          </a:p>
          <a:p>
            <a:pPr marL="285750" indent="-285750">
              <a:buFont typeface="Wingdings" panose="05000000000000000000" pitchFamily="2" charset="2"/>
              <a:buChar char="Ø"/>
            </a:pPr>
            <a:r>
              <a:rPr lang="en-GB" sz="2800" dirty="0">
                <a:latin typeface="Times New Roman" panose="02020603050405020304" pitchFamily="18" charset="0"/>
              </a:rPr>
              <a:t> Error Handling Cursors,</a:t>
            </a:r>
          </a:p>
          <a:p>
            <a:pPr marL="285750" indent="-285750">
              <a:buFont typeface="Wingdings" panose="05000000000000000000" pitchFamily="2" charset="2"/>
              <a:buChar char="Ø"/>
            </a:pPr>
            <a:r>
              <a:rPr lang="en-GB" sz="2800" dirty="0">
                <a:latin typeface="Times New Roman" panose="02020603050405020304" pitchFamily="18" charset="0"/>
              </a:rPr>
              <a:t> Stored Procedures and Stored Function,</a:t>
            </a:r>
          </a:p>
          <a:p>
            <a:pPr marL="285750" indent="-285750">
              <a:buFont typeface="Wingdings" panose="05000000000000000000" pitchFamily="2" charset="2"/>
              <a:buChar char="Ø"/>
            </a:pPr>
            <a:r>
              <a:rPr lang="en-GB" sz="2800" dirty="0">
                <a:latin typeface="Times New Roman" panose="02020603050405020304" pitchFamily="18" charset="0"/>
              </a:rPr>
              <a:t> Database Triggers</a:t>
            </a:r>
            <a:endParaRPr lang="en-IN" sz="2800" dirty="0"/>
          </a:p>
        </p:txBody>
      </p:sp>
    </p:spTree>
    <p:extLst>
      <p:ext uri="{BB962C8B-B14F-4D97-AF65-F5344CB8AC3E}">
        <p14:creationId xmlns:p14="http://schemas.microsoft.com/office/powerpoint/2010/main" val="421630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IF Statement</a:t>
            </a:r>
          </a:p>
        </p:txBody>
      </p:sp>
      <p:sp>
        <p:nvSpPr>
          <p:cNvPr id="3" name="Content Placeholder 2"/>
          <p:cNvSpPr>
            <a:spLocks noGrp="1"/>
          </p:cNvSpPr>
          <p:nvPr>
            <p:ph idx="1"/>
          </p:nvPr>
        </p:nvSpPr>
        <p:spPr/>
        <p:txBody>
          <a:bodyPr/>
          <a:lstStyle/>
          <a:p>
            <a:r>
              <a:rPr lang="en-US" b="1" dirty="0"/>
              <a:t>PL/SQL Nested IF statement</a:t>
            </a:r>
          </a:p>
          <a:p>
            <a:pPr marL="0" indent="0">
              <a:buNone/>
            </a:pPr>
            <a:r>
              <a:rPr lang="en-US" dirty="0"/>
              <a:t>IF condition1 THEN</a:t>
            </a:r>
          </a:p>
          <a:p>
            <a:pPr marL="0" indent="0">
              <a:buNone/>
            </a:pPr>
            <a:r>
              <a:rPr lang="en-US" dirty="0"/>
              <a:t>    IF condition2 THEN</a:t>
            </a:r>
          </a:p>
          <a:p>
            <a:pPr marL="0" indent="0">
              <a:buNone/>
            </a:pPr>
            <a:r>
              <a:rPr lang="en-US" dirty="0"/>
              <a:t>        </a:t>
            </a:r>
            <a:r>
              <a:rPr lang="en-US" dirty="0" err="1"/>
              <a:t>nestedifstatements</a:t>
            </a:r>
            <a:r>
              <a:rPr lang="en-US" dirty="0"/>
              <a:t>;</a:t>
            </a:r>
          </a:p>
          <a:p>
            <a:pPr marL="0" indent="0">
              <a:buNone/>
            </a:pPr>
            <a:r>
              <a:rPr lang="en-US" dirty="0"/>
              <a:t>    END IF;</a:t>
            </a:r>
          </a:p>
          <a:p>
            <a:pPr marL="0" indent="0">
              <a:buNone/>
            </a:pPr>
            <a:r>
              <a:rPr lang="en-US" dirty="0"/>
              <a:t>ELSE</a:t>
            </a:r>
          </a:p>
          <a:p>
            <a:pPr marL="0" indent="0">
              <a:buNone/>
            </a:pPr>
            <a:r>
              <a:rPr lang="en-US" dirty="0"/>
              <a:t>    </a:t>
            </a:r>
            <a:r>
              <a:rPr lang="en-US" dirty="0" err="1"/>
              <a:t>elsestatements</a:t>
            </a:r>
            <a:r>
              <a:rPr lang="en-US" dirty="0"/>
              <a:t>;</a:t>
            </a:r>
          </a:p>
          <a:p>
            <a:pPr marL="0" indent="0">
              <a:buNone/>
            </a:pPr>
            <a:r>
              <a:rPr lang="en-US" dirty="0"/>
              <a:t>END IF; </a:t>
            </a:r>
          </a:p>
        </p:txBody>
      </p:sp>
      <p:sp>
        <p:nvSpPr>
          <p:cNvPr id="4" name="Content Placeholder 2"/>
          <p:cNvSpPr txBox="1">
            <a:spLocks/>
          </p:cNvSpPr>
          <p:nvPr/>
        </p:nvSpPr>
        <p:spPr>
          <a:xfrm>
            <a:off x="4722124" y="879366"/>
            <a:ext cx="72742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Arial" pitchFamily="34" charset="0"/>
              <a:cs typeface="Arial" pitchFamily="34" charset="0"/>
            </a:endParaRPr>
          </a:p>
        </p:txBody>
      </p:sp>
    </p:spTree>
    <p:extLst>
      <p:ext uri="{BB962C8B-B14F-4D97-AF65-F5344CB8AC3E}">
        <p14:creationId xmlns:p14="http://schemas.microsoft.com/office/powerpoint/2010/main" val="176645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endCondLst>
                                    <p:cond evt="begin" delay="0">
                                      <p:tn val="10"/>
                                    </p:cond>
                                  </p:end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Case</a:t>
            </a:r>
          </a:p>
        </p:txBody>
      </p:sp>
      <p:sp>
        <p:nvSpPr>
          <p:cNvPr id="3" name="Content Placeholder 2"/>
          <p:cNvSpPr>
            <a:spLocks noGrp="1"/>
          </p:cNvSpPr>
          <p:nvPr>
            <p:ph idx="1"/>
          </p:nvPr>
        </p:nvSpPr>
        <p:spPr/>
        <p:txBody>
          <a:bodyPr/>
          <a:lstStyle/>
          <a:p>
            <a:r>
              <a:rPr lang="en-US" b="1" dirty="0"/>
              <a:t>PL/SQL CASE…</a:t>
            </a:r>
          </a:p>
          <a:p>
            <a:endParaRPr lang="en-US" dirty="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CASE</a:t>
            </a:r>
          </a:p>
          <a:p>
            <a:pPr marL="0" indent="0">
              <a:buNone/>
            </a:pPr>
            <a:r>
              <a:rPr lang="en-US" dirty="0">
                <a:latin typeface="Cambria" panose="02040503050406030204" pitchFamily="18" charset="0"/>
                <a:ea typeface="Cambria" panose="02040503050406030204" pitchFamily="18" charset="0"/>
              </a:rPr>
              <a:t>WHEN VARIABLE = VALUE THEN</a:t>
            </a:r>
          </a:p>
          <a:p>
            <a:pPr marL="0" indent="0">
              <a:buNone/>
            </a:pPr>
            <a:r>
              <a:rPr lang="en-US" dirty="0">
                <a:latin typeface="Cambria" panose="02040503050406030204" pitchFamily="18" charset="0"/>
                <a:ea typeface="Cambria" panose="02040503050406030204" pitchFamily="18" charset="0"/>
              </a:rPr>
              <a:t>    &lt;Code&gt;</a:t>
            </a:r>
          </a:p>
          <a:p>
            <a:pPr marL="0" indent="0">
              <a:buNone/>
            </a:pPr>
            <a:r>
              <a:rPr lang="en-US" dirty="0">
                <a:latin typeface="Cambria" panose="02040503050406030204" pitchFamily="18" charset="0"/>
                <a:ea typeface="Cambria" panose="02040503050406030204" pitchFamily="18" charset="0"/>
              </a:rPr>
              <a:t>WHEN VARIABLE = VALUE THEN</a:t>
            </a:r>
          </a:p>
          <a:p>
            <a:pPr marL="0" indent="0">
              <a:buNone/>
            </a:pPr>
            <a:r>
              <a:rPr lang="en-US" dirty="0">
                <a:latin typeface="Cambria" panose="02040503050406030204" pitchFamily="18" charset="0"/>
                <a:ea typeface="Cambria" panose="02040503050406030204" pitchFamily="18" charset="0"/>
              </a:rPr>
              <a:t>    &lt;Code&gt;</a:t>
            </a:r>
          </a:p>
          <a:p>
            <a:pPr marL="0" indent="0">
              <a:buNone/>
            </a:pPr>
            <a:r>
              <a:rPr lang="en-US" dirty="0">
                <a:latin typeface="Cambria" panose="02040503050406030204" pitchFamily="18" charset="0"/>
                <a:ea typeface="Cambria" panose="02040503050406030204" pitchFamily="18" charset="0"/>
              </a:rPr>
              <a:t>ELSE</a:t>
            </a:r>
          </a:p>
          <a:p>
            <a:pPr marL="0" indent="0">
              <a:buNone/>
            </a:pPr>
            <a:r>
              <a:rPr lang="en-US" dirty="0">
                <a:latin typeface="Cambria" panose="02040503050406030204" pitchFamily="18" charset="0"/>
                <a:ea typeface="Cambria" panose="02040503050406030204" pitchFamily="18" charset="0"/>
              </a:rPr>
              <a:t>     &lt;Code&gt;</a:t>
            </a:r>
          </a:p>
          <a:p>
            <a:pPr marL="0" indent="0">
              <a:buNone/>
            </a:pPr>
            <a:r>
              <a:rPr lang="en-US" dirty="0">
                <a:latin typeface="Cambria" panose="02040503050406030204" pitchFamily="18" charset="0"/>
                <a:ea typeface="Cambria" panose="02040503050406030204" pitchFamily="18" charset="0"/>
              </a:rPr>
              <a:t>END CASE;</a:t>
            </a:r>
          </a:p>
          <a:p>
            <a:endParaRPr lang="en-US" dirty="0"/>
          </a:p>
        </p:txBody>
      </p:sp>
      <p:sp>
        <p:nvSpPr>
          <p:cNvPr id="4" name="Content Placeholder 2"/>
          <p:cNvSpPr txBox="1">
            <a:spLocks/>
          </p:cNvSpPr>
          <p:nvPr/>
        </p:nvSpPr>
        <p:spPr>
          <a:xfrm>
            <a:off x="4722124" y="879366"/>
            <a:ext cx="72742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Arial" pitchFamily="34" charset="0"/>
              <a:cs typeface="Arial" pitchFamily="34" charset="0"/>
            </a:endParaRPr>
          </a:p>
        </p:txBody>
      </p:sp>
    </p:spTree>
    <p:extLst>
      <p:ext uri="{BB962C8B-B14F-4D97-AF65-F5344CB8AC3E}">
        <p14:creationId xmlns:p14="http://schemas.microsoft.com/office/powerpoint/2010/main" val="328039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nodePh="1">
                                  <p:stCondLst>
                                    <p:cond delay="0"/>
                                  </p:stCondLst>
                                  <p:endCondLst>
                                    <p:cond evt="begin" delay="0">
                                      <p:tn val="50"/>
                                    </p:cond>
                                  </p:endCondLst>
                                  <p:childTnLst>
                                    <p:set>
                                      <p:cBhvr>
                                        <p:cTn id="51" dur="1" fill="hold">
                                          <p:stCondLst>
                                            <p:cond delay="0"/>
                                          </p:stCondLst>
                                        </p:cTn>
                                        <p:tgtEl>
                                          <p:spTgt spid="4">
                                            <p:txEl>
                                              <p:pRg st="0" end="0"/>
                                            </p:txEl>
                                          </p:spTgt>
                                        </p:tgtEl>
                                        <p:attrNameLst>
                                          <p:attrName>style.visibility</p:attrName>
                                        </p:attrNameLst>
                                      </p:cBhvr>
                                      <p:to>
                                        <p:strVal val="visible"/>
                                      </p:to>
                                    </p:set>
                                    <p:animEffect transition="in" filter="fade">
                                      <p:cBhvr>
                                        <p:cTn id="5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FOR LOOP</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latin typeface="Cambria" panose="02040503050406030204" pitchFamily="18" charset="0"/>
                <a:ea typeface="Cambria" panose="02040503050406030204" pitchFamily="18" charset="0"/>
              </a:rPr>
              <a:t>FOR  &lt;Variable&gt; IN &lt;Min&gt; .. &lt;Max&gt;</a:t>
            </a:r>
          </a:p>
          <a:p>
            <a:pPr marL="0" indent="0">
              <a:buNone/>
            </a:pPr>
            <a:r>
              <a:rPr lang="en-US" dirty="0">
                <a:latin typeface="Cambria" panose="02040503050406030204" pitchFamily="18" charset="0"/>
                <a:ea typeface="Cambria" panose="02040503050406030204" pitchFamily="18" charset="0"/>
              </a:rPr>
              <a:t>Loop</a:t>
            </a:r>
          </a:p>
          <a:p>
            <a:pPr marL="0" indent="0">
              <a:buNone/>
            </a:pPr>
            <a:r>
              <a:rPr lang="en-US" dirty="0">
                <a:latin typeface="Cambria" panose="02040503050406030204" pitchFamily="18" charset="0"/>
                <a:ea typeface="Cambria" panose="02040503050406030204" pitchFamily="18" charset="0"/>
              </a:rPr>
              <a:t>&lt;Code&gt;</a:t>
            </a:r>
          </a:p>
          <a:p>
            <a:pPr marL="0" indent="0">
              <a:buNone/>
            </a:pPr>
            <a:r>
              <a:rPr lang="en-US" dirty="0">
                <a:latin typeface="Cambria" panose="02040503050406030204" pitchFamily="18" charset="0"/>
                <a:ea typeface="Cambria" panose="02040503050406030204" pitchFamily="18" charset="0"/>
              </a:rPr>
              <a:t>End Loop;</a:t>
            </a:r>
          </a:p>
        </p:txBody>
      </p:sp>
      <p:sp>
        <p:nvSpPr>
          <p:cNvPr id="4" name="Content Placeholder 2"/>
          <p:cNvSpPr txBox="1">
            <a:spLocks/>
          </p:cNvSpPr>
          <p:nvPr/>
        </p:nvSpPr>
        <p:spPr>
          <a:xfrm>
            <a:off x="5076967" y="879366"/>
            <a:ext cx="691941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pitchFamily="34" charset="0"/>
                <a:cs typeface="Arial" pitchFamily="34" charset="0"/>
              </a:rPr>
              <a:t>Example: Print 1 to 5</a:t>
            </a:r>
          </a:p>
          <a:p>
            <a:pPr marL="0" indent="0">
              <a:buNone/>
            </a:pPr>
            <a:r>
              <a:rPr lang="en-US" sz="1800" dirty="0">
                <a:latin typeface="Arial" pitchFamily="34" charset="0"/>
                <a:cs typeface="Arial" pitchFamily="34" charset="0"/>
              </a:rPr>
              <a:t>BEGIN</a:t>
            </a:r>
          </a:p>
          <a:p>
            <a:pPr marL="0" indent="0">
              <a:buNone/>
            </a:pPr>
            <a:r>
              <a:rPr lang="en-US" sz="1800" dirty="0">
                <a:latin typeface="Arial" pitchFamily="34" charset="0"/>
                <a:cs typeface="Arial" pitchFamily="34" charset="0"/>
              </a:rPr>
              <a:t>  FOR </a:t>
            </a:r>
            <a:r>
              <a:rPr lang="en-US" sz="1800" dirty="0" err="1">
                <a:latin typeface="Arial" pitchFamily="34" charset="0"/>
                <a:cs typeface="Arial" pitchFamily="34" charset="0"/>
              </a:rPr>
              <a:t>l_counter</a:t>
            </a:r>
            <a:r>
              <a:rPr lang="en-US" sz="1800" dirty="0">
                <a:latin typeface="Arial" pitchFamily="34" charset="0"/>
                <a:cs typeface="Arial" pitchFamily="34" charset="0"/>
              </a:rPr>
              <a:t> IN 1..5</a:t>
            </a:r>
          </a:p>
          <a:p>
            <a:pPr marL="0" indent="0">
              <a:buNone/>
            </a:pPr>
            <a:r>
              <a:rPr lang="en-US" sz="1800" dirty="0">
                <a:latin typeface="Arial" pitchFamily="34" charset="0"/>
                <a:cs typeface="Arial" pitchFamily="34" charset="0"/>
              </a:rPr>
              <a:t>  LOOP</a:t>
            </a:r>
          </a:p>
          <a:p>
            <a:pPr marL="0" indent="0">
              <a:buNone/>
            </a:pPr>
            <a:r>
              <a:rPr lang="en-US" sz="1800" dirty="0">
                <a:latin typeface="Arial" pitchFamily="34" charset="0"/>
                <a:cs typeface="Arial" pitchFamily="34" charset="0"/>
              </a:rPr>
              <a:t>    DBMS_OUTPUT.PUT_LINE( </a:t>
            </a:r>
            <a:r>
              <a:rPr lang="en-US" sz="1800" dirty="0" err="1">
                <a:latin typeface="Arial" pitchFamily="34" charset="0"/>
                <a:cs typeface="Arial" pitchFamily="34" charset="0"/>
              </a:rPr>
              <a:t>l_counter</a:t>
            </a:r>
            <a:r>
              <a:rPr lang="en-US" sz="1800" dirty="0">
                <a:latin typeface="Arial" pitchFamily="34" charset="0"/>
                <a:cs typeface="Arial" pitchFamily="34" charset="0"/>
              </a:rPr>
              <a:t> );</a:t>
            </a:r>
          </a:p>
          <a:p>
            <a:pPr marL="0" indent="0">
              <a:buNone/>
            </a:pPr>
            <a:r>
              <a:rPr lang="en-US" sz="1800" dirty="0">
                <a:latin typeface="Arial" pitchFamily="34" charset="0"/>
                <a:cs typeface="Arial" pitchFamily="34" charset="0"/>
              </a:rPr>
              <a:t>  END LOOP;</a:t>
            </a:r>
          </a:p>
          <a:p>
            <a:pPr marL="0" indent="0">
              <a:buNone/>
            </a:pPr>
            <a:r>
              <a:rPr lang="en-US" sz="1800" dirty="0">
                <a:latin typeface="Arial" pitchFamily="34" charset="0"/>
                <a:cs typeface="Arial" pitchFamily="34" charset="0"/>
              </a:rPr>
              <a:t>END;</a:t>
            </a:r>
          </a:p>
          <a:p>
            <a:pPr marL="0" indent="0">
              <a:buNone/>
            </a:pPr>
            <a:endParaRPr lang="en-US" sz="1800" dirty="0">
              <a:latin typeface="Arial" pitchFamily="34" charset="0"/>
              <a:cs typeface="Arial"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89" t="75384" r="94702" b="10963"/>
          <a:stretch/>
        </p:blipFill>
        <p:spPr bwMode="auto">
          <a:xfrm>
            <a:off x="2124222" y="3249636"/>
            <a:ext cx="2236762" cy="264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78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WHILE LOOP</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WHILE condition</a:t>
            </a:r>
          </a:p>
          <a:p>
            <a:pPr marL="0" indent="0">
              <a:buNone/>
            </a:pPr>
            <a:r>
              <a:rPr lang="en-US" dirty="0"/>
              <a:t>LOOP</a:t>
            </a:r>
          </a:p>
          <a:p>
            <a:pPr marL="0" indent="0">
              <a:buNone/>
            </a:pPr>
            <a:r>
              <a:rPr lang="en-US" dirty="0"/>
              <a:t>    statements;</a:t>
            </a:r>
          </a:p>
          <a:p>
            <a:pPr marL="0" indent="0">
              <a:buNone/>
            </a:pPr>
            <a:r>
              <a:rPr lang="en-US" dirty="0"/>
              <a:t>END LOOP;</a:t>
            </a:r>
          </a:p>
        </p:txBody>
      </p:sp>
      <p:sp>
        <p:nvSpPr>
          <p:cNvPr id="4" name="Content Placeholder 2"/>
          <p:cNvSpPr txBox="1">
            <a:spLocks/>
          </p:cNvSpPr>
          <p:nvPr/>
        </p:nvSpPr>
        <p:spPr>
          <a:xfrm>
            <a:off x="5076967" y="879366"/>
            <a:ext cx="691941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pitchFamily="34" charset="0"/>
                <a:cs typeface="Arial" pitchFamily="34" charset="0"/>
              </a:rPr>
              <a:t>Example: Print 1 to 5</a:t>
            </a:r>
          </a:p>
          <a:p>
            <a:pPr marL="0" indent="0">
              <a:buNone/>
            </a:pPr>
            <a:r>
              <a:rPr lang="en-US" sz="1800" dirty="0">
                <a:latin typeface="Arial" pitchFamily="34" charset="0"/>
                <a:cs typeface="Arial" pitchFamily="34" charset="0"/>
              </a:rPr>
              <a:t>DECLARE</a:t>
            </a:r>
          </a:p>
          <a:p>
            <a:pPr marL="0" indent="0">
              <a:buNone/>
            </a:pPr>
            <a:r>
              <a:rPr lang="en-US" sz="1800" dirty="0">
                <a:latin typeface="Arial" pitchFamily="34" charset="0"/>
                <a:cs typeface="Arial" pitchFamily="34" charset="0"/>
              </a:rPr>
              <a:t>  </a:t>
            </a:r>
            <a:r>
              <a:rPr lang="en-US" sz="1800" dirty="0" err="1">
                <a:latin typeface="Arial" pitchFamily="34" charset="0"/>
                <a:cs typeface="Arial" pitchFamily="34" charset="0"/>
              </a:rPr>
              <a:t>n_counter</a:t>
            </a:r>
            <a:r>
              <a:rPr lang="en-US" sz="1800" dirty="0">
                <a:latin typeface="Arial" pitchFamily="34" charset="0"/>
                <a:cs typeface="Arial" pitchFamily="34" charset="0"/>
              </a:rPr>
              <a:t> NUMBER := 1;</a:t>
            </a:r>
          </a:p>
          <a:p>
            <a:pPr marL="0" indent="0">
              <a:buNone/>
            </a:pPr>
            <a:r>
              <a:rPr lang="en-US" sz="1800" dirty="0">
                <a:latin typeface="Arial" pitchFamily="34" charset="0"/>
                <a:cs typeface="Arial" pitchFamily="34" charset="0"/>
              </a:rPr>
              <a:t>BEGIN</a:t>
            </a:r>
          </a:p>
          <a:p>
            <a:pPr marL="0" indent="0">
              <a:buNone/>
            </a:pPr>
            <a:r>
              <a:rPr lang="en-US" sz="1800" dirty="0">
                <a:latin typeface="Arial" pitchFamily="34" charset="0"/>
                <a:cs typeface="Arial" pitchFamily="34" charset="0"/>
              </a:rPr>
              <a:t>  WHILE </a:t>
            </a:r>
            <a:r>
              <a:rPr lang="en-US" sz="1800" dirty="0" err="1">
                <a:latin typeface="Arial" pitchFamily="34" charset="0"/>
                <a:cs typeface="Arial" pitchFamily="34" charset="0"/>
              </a:rPr>
              <a:t>n_counter</a:t>
            </a:r>
            <a:r>
              <a:rPr lang="en-US" sz="1800" dirty="0">
                <a:latin typeface="Arial" pitchFamily="34" charset="0"/>
                <a:cs typeface="Arial" pitchFamily="34" charset="0"/>
              </a:rPr>
              <a:t> &lt;= 5</a:t>
            </a:r>
          </a:p>
          <a:p>
            <a:pPr marL="0" indent="0">
              <a:buNone/>
            </a:pPr>
            <a:r>
              <a:rPr lang="en-US" sz="1800" dirty="0">
                <a:latin typeface="Arial" pitchFamily="34" charset="0"/>
                <a:cs typeface="Arial" pitchFamily="34" charset="0"/>
              </a:rPr>
              <a:t>  LOOP</a:t>
            </a:r>
          </a:p>
          <a:p>
            <a:pPr marL="0" indent="0">
              <a:buNone/>
            </a:pPr>
            <a:r>
              <a:rPr lang="en-US" sz="1800" dirty="0">
                <a:latin typeface="Arial" pitchFamily="34" charset="0"/>
                <a:cs typeface="Arial" pitchFamily="34" charset="0"/>
              </a:rPr>
              <a:t>    DBMS_OUTPUT.PUT_LINE( 'Counter : ' || </a:t>
            </a:r>
            <a:r>
              <a:rPr lang="en-US" sz="1800" dirty="0" err="1">
                <a:latin typeface="Arial" pitchFamily="34" charset="0"/>
                <a:cs typeface="Arial" pitchFamily="34" charset="0"/>
              </a:rPr>
              <a:t>n_counter</a:t>
            </a:r>
            <a:r>
              <a:rPr lang="en-US" sz="1800" dirty="0">
                <a:latin typeface="Arial" pitchFamily="34" charset="0"/>
                <a:cs typeface="Arial" pitchFamily="34" charset="0"/>
              </a:rPr>
              <a:t> );</a:t>
            </a:r>
          </a:p>
          <a:p>
            <a:pPr marL="0" indent="0">
              <a:buNone/>
            </a:pPr>
            <a:r>
              <a:rPr lang="en-US" sz="1800" dirty="0">
                <a:latin typeface="Arial" pitchFamily="34" charset="0"/>
                <a:cs typeface="Arial" pitchFamily="34" charset="0"/>
              </a:rPr>
              <a:t>    </a:t>
            </a:r>
            <a:r>
              <a:rPr lang="en-US" sz="1800" dirty="0" err="1">
                <a:latin typeface="Arial" pitchFamily="34" charset="0"/>
                <a:cs typeface="Arial" pitchFamily="34" charset="0"/>
              </a:rPr>
              <a:t>n_counter</a:t>
            </a:r>
            <a:r>
              <a:rPr lang="en-US" sz="1800" dirty="0">
                <a:latin typeface="Arial" pitchFamily="34" charset="0"/>
                <a:cs typeface="Arial" pitchFamily="34" charset="0"/>
              </a:rPr>
              <a:t> := </a:t>
            </a:r>
            <a:r>
              <a:rPr lang="en-US" sz="1800" dirty="0" err="1">
                <a:latin typeface="Arial" pitchFamily="34" charset="0"/>
                <a:cs typeface="Arial" pitchFamily="34" charset="0"/>
              </a:rPr>
              <a:t>n_counter</a:t>
            </a:r>
            <a:r>
              <a:rPr lang="en-US" sz="1800" dirty="0">
                <a:latin typeface="Arial" pitchFamily="34" charset="0"/>
                <a:cs typeface="Arial" pitchFamily="34" charset="0"/>
              </a:rPr>
              <a:t> + 1;</a:t>
            </a:r>
          </a:p>
          <a:p>
            <a:pPr marL="0" indent="0">
              <a:buNone/>
            </a:pPr>
            <a:r>
              <a:rPr lang="en-US" sz="1800" dirty="0">
                <a:latin typeface="Arial" pitchFamily="34" charset="0"/>
                <a:cs typeface="Arial" pitchFamily="34" charset="0"/>
              </a:rPr>
              <a:t>  END LOOP;</a:t>
            </a:r>
          </a:p>
          <a:p>
            <a:pPr marL="0" indent="0">
              <a:buNone/>
            </a:pPr>
            <a:r>
              <a:rPr lang="en-US" sz="1800" dirty="0">
                <a:latin typeface="Arial" pitchFamily="34" charset="0"/>
                <a:cs typeface="Arial" pitchFamily="34" charset="0"/>
              </a:rPr>
              <a:t>END;</a:t>
            </a:r>
          </a:p>
          <a:p>
            <a:pPr marL="0" indent="0">
              <a:buNone/>
            </a:pPr>
            <a:r>
              <a:rPr lang="en-US" sz="1800" dirty="0">
                <a:latin typeface="Arial" pitchFamily="34" charset="0"/>
                <a:cs typeface="Arial" pitchFamily="34" charset="0"/>
              </a:rPr>
              <a:t>/</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6346" r="91783" b="11827"/>
          <a:stretch/>
        </p:blipFill>
        <p:spPr bwMode="auto">
          <a:xfrm>
            <a:off x="506437" y="3242066"/>
            <a:ext cx="2630658" cy="2128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47" y="104206"/>
            <a:ext cx="10515600" cy="600790"/>
          </a:xfrm>
        </p:spPr>
        <p:txBody>
          <a:bodyPr>
            <a:normAutofit fontScale="90000"/>
          </a:bodyPr>
          <a:lstStyle/>
          <a:p>
            <a:r>
              <a:rPr lang="en-US" b="1" dirty="0">
                <a:solidFill>
                  <a:schemeClr val="tx1"/>
                </a:solidFill>
                <a:latin typeface="Cambria" panose="02040503050406030204" pitchFamily="18" charset="0"/>
                <a:ea typeface="Cambria" panose="02040503050406030204" pitchFamily="18" charset="0"/>
              </a:rPr>
              <a:t>PL/SQL Examples</a:t>
            </a:r>
          </a:p>
        </p:txBody>
      </p:sp>
      <p:sp>
        <p:nvSpPr>
          <p:cNvPr id="9" name="TextBox 8">
            <a:extLst>
              <a:ext uri="{FF2B5EF4-FFF2-40B4-BE49-F238E27FC236}">
                <a16:creationId xmlns:a16="http://schemas.microsoft.com/office/drawing/2014/main" id="{895E73E8-5ED5-4569-B052-FE3DD090683E}"/>
              </a:ext>
            </a:extLst>
          </p:cNvPr>
          <p:cNvSpPr txBox="1"/>
          <p:nvPr/>
        </p:nvSpPr>
        <p:spPr>
          <a:xfrm>
            <a:off x="257578" y="901329"/>
            <a:ext cx="7966166" cy="461665"/>
          </a:xfrm>
          <a:prstGeom prst="rect">
            <a:avLst/>
          </a:prstGeom>
          <a:noFill/>
        </p:spPr>
        <p:txBody>
          <a:bodyPr wrap="square">
            <a:spAutoFit/>
          </a:bodyPr>
          <a:lstStyle/>
          <a:p>
            <a:r>
              <a:rPr lang="en-US" sz="2400" b="1" spc="15" dirty="0">
                <a:solidFill>
                  <a:srgbClr val="4D4D4D"/>
                </a:solidFill>
                <a:effectLst/>
                <a:latin typeface="Cambria" panose="02040503050406030204" pitchFamily="18" charset="0"/>
                <a:ea typeface="Cambria" panose="02040503050406030204" pitchFamily="18" charset="0"/>
              </a:rPr>
              <a:t>Write a PL/SQL block to find maximum of 2 numbers</a:t>
            </a:r>
            <a:endParaRPr lang="en-US" sz="2400" b="1"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73D3214A-3DFC-473C-9249-30C28A9DCE43}"/>
              </a:ext>
            </a:extLst>
          </p:cNvPr>
          <p:cNvSpPr txBox="1"/>
          <p:nvPr/>
        </p:nvSpPr>
        <p:spPr>
          <a:xfrm>
            <a:off x="257578" y="1362994"/>
            <a:ext cx="10779616" cy="5370701"/>
          </a:xfrm>
          <a:prstGeom prst="rect">
            <a:avLst/>
          </a:prstGeom>
          <a:noFill/>
        </p:spPr>
        <p:txBody>
          <a:bodyPr wrap="square">
            <a:spAutoFit/>
          </a:bodyPr>
          <a:lstStyle/>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declare</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x number(5);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y number(5);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begin</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  x:=10;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  y:=20;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if x &gt; y then</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    DBMS_OUTPUT.PUT_LINE(''|| x ||' is greater than '|| y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else</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    DBMS_OUTPUT.PUT_LINE(''|| y ||' is greater than '|| x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end if;         </a:t>
            </a: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rPr>
              <a:t>end;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60393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5E73E8-5ED5-4569-B052-FE3DD090683E}"/>
              </a:ext>
            </a:extLst>
          </p:cNvPr>
          <p:cNvSpPr txBox="1"/>
          <p:nvPr/>
        </p:nvSpPr>
        <p:spPr>
          <a:xfrm>
            <a:off x="154547" y="868074"/>
            <a:ext cx="9840685" cy="461665"/>
          </a:xfrm>
          <a:prstGeom prst="rect">
            <a:avLst/>
          </a:prstGeom>
          <a:noFill/>
        </p:spPr>
        <p:txBody>
          <a:bodyPr wrap="square">
            <a:spAutoFit/>
          </a:bodyPr>
          <a:lstStyle/>
          <a:p>
            <a:r>
              <a:rPr lang="en-US" sz="2400" b="1" spc="15" dirty="0">
                <a:solidFill>
                  <a:srgbClr val="4D4D4D"/>
                </a:solidFill>
                <a:effectLst/>
                <a:latin typeface="Cambria" panose="02040503050406030204" pitchFamily="18" charset="0"/>
                <a:ea typeface="Cambria" panose="02040503050406030204" pitchFamily="18" charset="0"/>
              </a:rPr>
              <a:t>Write a PL/SQL block to find area of rectangle, square and circle</a:t>
            </a:r>
            <a:endParaRPr lang="en-US" sz="2400" b="1"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73D3214A-3DFC-473C-9249-30C28A9DCE43}"/>
              </a:ext>
            </a:extLst>
          </p:cNvPr>
          <p:cNvSpPr txBox="1"/>
          <p:nvPr/>
        </p:nvSpPr>
        <p:spPr>
          <a:xfrm>
            <a:off x="386367" y="1521790"/>
            <a:ext cx="10515600" cy="4524315"/>
          </a:xfrm>
          <a:prstGeom prst="rect">
            <a:avLst/>
          </a:prstGeom>
          <a:noFill/>
        </p:spPr>
        <p:txBody>
          <a:bodyPr wrap="square">
            <a:spAutoFit/>
          </a:bodyPr>
          <a:lstStyle/>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declare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area_c</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number(6, 2)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radius number(1) := 3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area_r</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number(6)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area_s</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number(6)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length number(2)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width number(2)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pi constant number(3, 2) := 3.14;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begin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area_c</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 pi * radius * radius;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DBMS_OUTPUT.PUT_LINE('Circle area = ' ||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area_c</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area_r</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 length * width;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DBMS_OUTPUT.PUT_LINE('Rectangle area = ' ||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area_r</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area_s</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 length * length;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DBMS_OUTPUT.PUT_LINE('Square area = ' ||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area_s</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end;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p:cNvSpPr txBox="1">
            <a:spLocks/>
          </p:cNvSpPr>
          <p:nvPr/>
        </p:nvSpPr>
        <p:spPr>
          <a:xfrm>
            <a:off x="154547" y="104206"/>
            <a:ext cx="10515600" cy="6007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PL/SQL Examples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82399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EXAMPLE</a:t>
            </a:r>
          </a:p>
        </p:txBody>
      </p:sp>
      <p:sp>
        <p:nvSpPr>
          <p:cNvPr id="4" name="Content Placeholder 2"/>
          <p:cNvSpPr txBox="1">
            <a:spLocks/>
          </p:cNvSpPr>
          <p:nvPr/>
        </p:nvSpPr>
        <p:spPr>
          <a:xfrm>
            <a:off x="351692" y="879366"/>
            <a:ext cx="1164468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itchFamily="34" charset="0"/>
                <a:cs typeface="Arial" pitchFamily="34" charset="0"/>
              </a:rPr>
              <a:t>Example: Write a Pl/SQL program to print integers from 1 to 10 by using PL/SQL FOR loop</a:t>
            </a:r>
          </a:p>
          <a:p>
            <a:pPr marL="0" indent="0">
              <a:buNone/>
            </a:pPr>
            <a:endParaRPr lang="en-US" sz="2000" dirty="0">
              <a:latin typeface="Arial" pitchFamily="34" charset="0"/>
              <a:cs typeface="Arial" pitchFamily="34" charset="0"/>
            </a:endParaRPr>
          </a:p>
          <a:p>
            <a:pPr marL="0" indent="0">
              <a:buNone/>
            </a:pPr>
            <a:r>
              <a:rPr lang="en-US" sz="2000" dirty="0">
                <a:latin typeface="Arial" pitchFamily="34" charset="0"/>
                <a:cs typeface="Arial" pitchFamily="34" charset="0"/>
              </a:rPr>
              <a:t>DECLARE</a:t>
            </a:r>
          </a:p>
          <a:p>
            <a:pPr marL="0" indent="0">
              <a:buNone/>
            </a:pPr>
            <a:r>
              <a:rPr lang="en-US" sz="2000" dirty="0">
                <a:latin typeface="Arial" pitchFamily="34" charset="0"/>
                <a:cs typeface="Arial" pitchFamily="34" charset="0"/>
              </a:rPr>
              <a:t>  n number:= 10;</a:t>
            </a:r>
          </a:p>
          <a:p>
            <a:pPr marL="0" indent="0">
              <a:buNone/>
            </a:pPr>
            <a:r>
              <a:rPr lang="en-US" sz="2000" dirty="0">
                <a:latin typeface="Arial" pitchFamily="34" charset="0"/>
                <a:cs typeface="Arial" pitchFamily="34" charset="0"/>
              </a:rPr>
              <a:t>BEGIN</a:t>
            </a:r>
          </a:p>
          <a:p>
            <a:pPr marL="0" indent="0">
              <a:buNone/>
            </a:pPr>
            <a:r>
              <a:rPr lang="en-US" sz="2000" dirty="0">
                <a:latin typeface="Arial" pitchFamily="34" charset="0"/>
                <a:cs typeface="Arial" pitchFamily="34" charset="0"/>
              </a:rPr>
              <a:t>     for i in 1..n loop</a:t>
            </a:r>
          </a:p>
          <a:p>
            <a:pPr marL="0" indent="0">
              <a:buNone/>
            </a:pPr>
            <a:r>
              <a:rPr lang="en-US" sz="2000" dirty="0">
                <a:latin typeface="Arial" pitchFamily="34" charset="0"/>
                <a:cs typeface="Arial" pitchFamily="34" charset="0"/>
              </a:rPr>
              <a:t>       DBMS_OUTPUT.PUT_LINE(i);</a:t>
            </a:r>
          </a:p>
          <a:p>
            <a:pPr marL="0" indent="0">
              <a:buNone/>
            </a:pPr>
            <a:r>
              <a:rPr lang="en-US" sz="2000" dirty="0">
                <a:latin typeface="Arial" pitchFamily="34" charset="0"/>
                <a:cs typeface="Arial" pitchFamily="34" charset="0"/>
              </a:rPr>
              <a:t>    END LOOP;</a:t>
            </a:r>
          </a:p>
          <a:p>
            <a:pPr marL="0" indent="0">
              <a:buNone/>
            </a:pPr>
            <a:r>
              <a:rPr lang="en-US" sz="2000" dirty="0">
                <a:latin typeface="Arial" pitchFamily="34" charset="0"/>
                <a:cs typeface="Arial" pitchFamily="34" charset="0"/>
              </a:rPr>
              <a:t> END;</a:t>
            </a:r>
          </a:p>
          <a:p>
            <a:pPr marL="0" indent="0">
              <a:buNone/>
            </a:pPr>
            <a:r>
              <a:rPr lang="en-US" sz="2000" dirty="0">
                <a:latin typeface="Arial" pitchFamily="34" charset="0"/>
                <a:cs typeface="Arial" pitchFamily="34" charset="0"/>
              </a:rPr>
              <a:t>/</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846" r="87782" b="9039"/>
          <a:stretch/>
        </p:blipFill>
        <p:spPr bwMode="auto">
          <a:xfrm>
            <a:off x="7680959" y="2173826"/>
            <a:ext cx="2405575" cy="300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72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EXAMPLE</a:t>
            </a:r>
          </a:p>
        </p:txBody>
      </p:sp>
      <p:sp>
        <p:nvSpPr>
          <p:cNvPr id="4" name="Content Placeholder 2"/>
          <p:cNvSpPr txBox="1">
            <a:spLocks/>
          </p:cNvSpPr>
          <p:nvPr/>
        </p:nvSpPr>
        <p:spPr>
          <a:xfrm>
            <a:off x="351692" y="879366"/>
            <a:ext cx="1164468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latin typeface="Arial" pitchFamily="34" charset="0"/>
                <a:cs typeface="Arial" pitchFamily="34" charset="0"/>
              </a:rPr>
              <a:t>Example:  Write a Pl/SQL program using FOR loop to insert ten rows into a database table.</a:t>
            </a:r>
          </a:p>
          <a:p>
            <a:pPr marL="0" indent="0">
              <a:buNone/>
            </a:pPr>
            <a:endParaRPr lang="en-US" sz="2000" b="1" dirty="0">
              <a:latin typeface="Arial" pitchFamily="34" charset="0"/>
              <a:cs typeface="Arial" pitchFamily="34" charset="0"/>
            </a:endParaRPr>
          </a:p>
          <a:p>
            <a:pPr marL="0" indent="0">
              <a:buNone/>
            </a:pPr>
            <a:r>
              <a:rPr lang="en-US" sz="2000" b="1" dirty="0">
                <a:latin typeface="Arial" pitchFamily="34" charset="0"/>
                <a:cs typeface="Arial" pitchFamily="34" charset="0"/>
              </a:rPr>
              <a:t>Step 1: Create a temp table as follow: </a:t>
            </a:r>
          </a:p>
          <a:p>
            <a:pPr marL="0" indent="0">
              <a:buNone/>
            </a:pPr>
            <a:r>
              <a:rPr lang="en-US" sz="2000" dirty="0">
                <a:latin typeface="Arial" pitchFamily="34" charset="0"/>
                <a:cs typeface="Arial" pitchFamily="34" charset="0"/>
              </a:rPr>
              <a:t>create table temp1</a:t>
            </a:r>
          </a:p>
          <a:p>
            <a:pPr marL="0" indent="0">
              <a:buNone/>
            </a:pPr>
            <a:r>
              <a:rPr lang="en-US" sz="2000" dirty="0">
                <a:latin typeface="Arial" pitchFamily="34" charset="0"/>
                <a:cs typeface="Arial" pitchFamily="34" charset="0"/>
              </a:rPr>
              <a:t>(</a:t>
            </a:r>
          </a:p>
          <a:p>
            <a:pPr marL="0" indent="0">
              <a:buNone/>
            </a:pPr>
            <a:r>
              <a:rPr lang="en-US" sz="2000" dirty="0">
                <a:latin typeface="Arial" pitchFamily="34" charset="0"/>
                <a:cs typeface="Arial" pitchFamily="34" charset="0"/>
              </a:rPr>
              <a:t>    no number(5,2),</a:t>
            </a:r>
          </a:p>
          <a:p>
            <a:pPr marL="0" indent="0">
              <a:buNone/>
            </a:pPr>
            <a:r>
              <a:rPr lang="en-US" sz="2000" dirty="0">
                <a:latin typeface="Arial" pitchFamily="34" charset="0"/>
                <a:cs typeface="Arial" pitchFamily="34" charset="0"/>
              </a:rPr>
              <a:t>    detail varchar2(50)</a:t>
            </a:r>
          </a:p>
          <a:p>
            <a:pPr marL="0" indent="0">
              <a:buNone/>
            </a:pPr>
            <a:r>
              <a:rPr lang="en-US" sz="2000" dirty="0">
                <a:latin typeface="Arial" pitchFamily="34" charset="0"/>
                <a:cs typeface="Arial" pitchFamily="34" charset="0"/>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462" r="86676" b="26346"/>
          <a:stretch/>
        </p:blipFill>
        <p:spPr bwMode="auto">
          <a:xfrm>
            <a:off x="6877925" y="2454811"/>
            <a:ext cx="3630641" cy="1561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35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EXAMPLE</a:t>
            </a:r>
          </a:p>
        </p:txBody>
      </p:sp>
      <p:sp>
        <p:nvSpPr>
          <p:cNvPr id="4" name="Content Placeholder 2"/>
          <p:cNvSpPr txBox="1">
            <a:spLocks/>
          </p:cNvSpPr>
          <p:nvPr/>
        </p:nvSpPr>
        <p:spPr>
          <a:xfrm>
            <a:off x="351692" y="879366"/>
            <a:ext cx="1164468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itchFamily="34" charset="0"/>
                <a:cs typeface="Arial" pitchFamily="34" charset="0"/>
              </a:rPr>
              <a:t>Step 2: Write PL/SQL for Inserting ten Rows</a:t>
            </a:r>
          </a:p>
          <a:p>
            <a:pPr marL="0" indent="0">
              <a:buNone/>
            </a:pPr>
            <a:endParaRPr lang="en-US" sz="2000" dirty="0">
              <a:latin typeface="Arial" pitchFamily="34" charset="0"/>
              <a:cs typeface="Arial" pitchFamily="34" charset="0"/>
            </a:endParaRPr>
          </a:p>
          <a:p>
            <a:pPr marL="0" indent="0">
              <a:buNone/>
            </a:pPr>
            <a:r>
              <a:rPr lang="en-US" sz="2000" dirty="0">
                <a:latin typeface="Arial" pitchFamily="34" charset="0"/>
                <a:cs typeface="Arial" pitchFamily="34" charset="0"/>
              </a:rPr>
              <a:t>DECLARE</a:t>
            </a:r>
          </a:p>
          <a:p>
            <a:pPr marL="0" indent="0">
              <a:buNone/>
            </a:pPr>
            <a:r>
              <a:rPr lang="en-US" sz="2000" dirty="0">
                <a:latin typeface="Arial" pitchFamily="34" charset="0"/>
                <a:cs typeface="Arial" pitchFamily="34" charset="0"/>
              </a:rPr>
              <a:t>BEGIN</a:t>
            </a:r>
          </a:p>
          <a:p>
            <a:pPr marL="0" indent="0">
              <a:buNone/>
            </a:pPr>
            <a:r>
              <a:rPr lang="en-US" sz="2000" dirty="0">
                <a:latin typeface="Arial" pitchFamily="34" charset="0"/>
                <a:cs typeface="Arial" pitchFamily="34" charset="0"/>
              </a:rPr>
              <a:t>   FOR i IN 1..10 LOOP</a:t>
            </a:r>
          </a:p>
          <a:p>
            <a:pPr marL="0" indent="0">
              <a:buNone/>
            </a:pPr>
            <a:r>
              <a:rPr lang="en-US" sz="2000" dirty="0">
                <a:latin typeface="Arial" pitchFamily="34" charset="0"/>
                <a:cs typeface="Arial" pitchFamily="34" charset="0"/>
              </a:rPr>
              <a:t>      IF MOD(i,2) = 0 THEN     -- i is even</a:t>
            </a:r>
          </a:p>
          <a:p>
            <a:pPr marL="0" indent="0">
              <a:buNone/>
            </a:pPr>
            <a:r>
              <a:rPr lang="en-US" sz="2000" dirty="0">
                <a:latin typeface="Arial" pitchFamily="34" charset="0"/>
                <a:cs typeface="Arial" pitchFamily="34" charset="0"/>
              </a:rPr>
              <a:t>         INSERT INTO temp1 VALUES (i, 'i is even');</a:t>
            </a:r>
          </a:p>
          <a:p>
            <a:pPr marL="0" indent="0">
              <a:buNone/>
            </a:pPr>
            <a:r>
              <a:rPr lang="en-US" sz="2000" dirty="0">
                <a:latin typeface="Arial" pitchFamily="34" charset="0"/>
                <a:cs typeface="Arial" pitchFamily="34" charset="0"/>
              </a:rPr>
              <a:t>      ELSE</a:t>
            </a:r>
          </a:p>
          <a:p>
            <a:pPr marL="0" indent="0">
              <a:buNone/>
            </a:pPr>
            <a:r>
              <a:rPr lang="en-US" sz="2000" dirty="0">
                <a:latin typeface="Arial" pitchFamily="34" charset="0"/>
                <a:cs typeface="Arial" pitchFamily="34" charset="0"/>
              </a:rPr>
              <a:t>         INSERT INTO temp1 VALUES (i, 'i is odd');</a:t>
            </a:r>
          </a:p>
          <a:p>
            <a:pPr marL="0" indent="0">
              <a:buNone/>
            </a:pPr>
            <a:r>
              <a:rPr lang="en-US" sz="2000" dirty="0">
                <a:latin typeface="Arial" pitchFamily="34" charset="0"/>
                <a:cs typeface="Arial" pitchFamily="34" charset="0"/>
              </a:rPr>
              <a:t>      END IF;</a:t>
            </a:r>
          </a:p>
          <a:p>
            <a:pPr marL="0" indent="0">
              <a:buNone/>
            </a:pPr>
            <a:r>
              <a:rPr lang="en-US" sz="2000" dirty="0">
                <a:latin typeface="Arial" pitchFamily="34" charset="0"/>
                <a:cs typeface="Arial" pitchFamily="34" charset="0"/>
              </a:rPr>
              <a:t>   END LOOP;</a:t>
            </a:r>
          </a:p>
          <a:p>
            <a:pPr marL="0" indent="0">
              <a:buNone/>
            </a:pPr>
            <a:r>
              <a:rPr lang="en-US" sz="2000" dirty="0">
                <a:latin typeface="Arial" pitchFamily="34" charset="0"/>
                <a:cs typeface="Arial" pitchFamily="34" charset="0"/>
              </a:rPr>
              <a:t>   COMMIT;</a:t>
            </a:r>
          </a:p>
          <a:p>
            <a:pPr marL="0" indent="0">
              <a:buNone/>
            </a:pPr>
            <a:r>
              <a:rPr lang="en-US" sz="2000" dirty="0">
                <a:latin typeface="Arial" pitchFamily="34" charset="0"/>
                <a:cs typeface="Arial" pitchFamily="34" charset="0"/>
              </a:rPr>
              <a:t>END;</a:t>
            </a:r>
          </a:p>
          <a:p>
            <a:pPr marL="0" indent="0">
              <a:buNone/>
            </a:pPr>
            <a:r>
              <a:rPr lang="en-US" sz="2000" dirty="0">
                <a:latin typeface="Arial" pitchFamily="34" charset="0"/>
                <a:cs typeface="Arial" pitchFamily="34" charset="0"/>
              </a:rPr>
              <a:t>/</a:t>
            </a:r>
          </a:p>
          <a:p>
            <a:pPr marL="0" indent="0">
              <a:buNone/>
            </a:pPr>
            <a:endParaRPr lang="en-US" sz="2000" b="1" dirty="0">
              <a:latin typeface="Arial" pitchFamily="34" charset="0"/>
              <a:cs typeface="Arial" pitchFamily="34"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5769" r="88972" b="29231"/>
          <a:stretch/>
        </p:blipFill>
        <p:spPr bwMode="auto">
          <a:xfrm>
            <a:off x="6910483" y="2560321"/>
            <a:ext cx="4635846" cy="1181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04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fade">
                                      <p:cBhvr>
                                        <p:cTn id="57" dur="500"/>
                                        <p:tgtEl>
                                          <p:spTgt spid="4">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2" end="12"/>
                                            </p:txEl>
                                          </p:spTgt>
                                        </p:tgtEl>
                                        <p:attrNameLst>
                                          <p:attrName>style.visibility</p:attrName>
                                        </p:attrNameLst>
                                      </p:cBhvr>
                                      <p:to>
                                        <p:strVal val="visible"/>
                                      </p:to>
                                    </p:set>
                                    <p:animEffect transition="in" filter="fade">
                                      <p:cBhvr>
                                        <p:cTn id="62" dur="500"/>
                                        <p:tgtEl>
                                          <p:spTgt spid="4">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3" end="13"/>
                                            </p:txEl>
                                          </p:spTgt>
                                        </p:tgtEl>
                                        <p:attrNameLst>
                                          <p:attrName>style.visibility</p:attrName>
                                        </p:attrNameLst>
                                      </p:cBhvr>
                                      <p:to>
                                        <p:strVal val="visible"/>
                                      </p:to>
                                    </p:set>
                                    <p:animEffect transition="in" filter="fade">
                                      <p:cBhvr>
                                        <p:cTn id="67"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EXAMPLE</a:t>
            </a:r>
          </a:p>
        </p:txBody>
      </p:sp>
      <p:sp>
        <p:nvSpPr>
          <p:cNvPr id="4" name="Content Placeholder 2"/>
          <p:cNvSpPr txBox="1">
            <a:spLocks/>
          </p:cNvSpPr>
          <p:nvPr/>
        </p:nvSpPr>
        <p:spPr>
          <a:xfrm>
            <a:off x="351692" y="879366"/>
            <a:ext cx="1164468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sz="2000" b="1" dirty="0">
              <a:latin typeface="Arial" pitchFamily="34" charset="0"/>
              <a:cs typeface="Arial" pitchFamily="34" charset="0"/>
            </a:endParaRPr>
          </a:p>
          <a:p>
            <a:pPr marL="0" indent="0" algn="l">
              <a:buNone/>
            </a:pPr>
            <a:r>
              <a:rPr lang="en-US" sz="2000" b="1" dirty="0">
                <a:latin typeface="Arial" pitchFamily="34" charset="0"/>
                <a:cs typeface="Arial" pitchFamily="34" charset="0"/>
              </a:rPr>
              <a:t>Step 3: To check the data is inserted into table: </a:t>
            </a:r>
          </a:p>
          <a:p>
            <a:pPr marL="0" indent="0" algn="l">
              <a:buNone/>
            </a:pPr>
            <a:r>
              <a:rPr lang="en-US" sz="2000" dirty="0">
                <a:latin typeface="Arial" pitchFamily="34" charset="0"/>
                <a:cs typeface="Arial" pitchFamily="34" charset="0"/>
              </a:rPr>
              <a:t>select * from temp1;</a:t>
            </a:r>
          </a:p>
          <a:p>
            <a:pPr marL="0" indent="0" algn="l">
              <a:buNone/>
            </a:pPr>
            <a:endParaRPr lang="en-US" sz="2000" b="1" dirty="0">
              <a:latin typeface="Arial" pitchFamily="34" charset="0"/>
              <a:cs typeface="Arial" pitchFamily="34"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885" r="27451" b="18461"/>
          <a:stretch/>
        </p:blipFill>
        <p:spPr bwMode="auto">
          <a:xfrm>
            <a:off x="1012874" y="2443724"/>
            <a:ext cx="9439422" cy="246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20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4CE4F2-39FB-4AB9-A82C-DFB095193EDB}"/>
              </a:ext>
            </a:extLst>
          </p:cNvPr>
          <p:cNvSpPr/>
          <p:nvPr/>
        </p:nvSpPr>
        <p:spPr>
          <a:xfrm>
            <a:off x="334851" y="1025920"/>
            <a:ext cx="11071025" cy="2308324"/>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The view is a virtual table. It does not physically exist. Rather, it is created by a query joining one or more tables.</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 view contains rows and columns, just like a real table</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The fields in a view are fields from one or more real tables in the database</a:t>
            </a:r>
          </a:p>
        </p:txBody>
      </p:sp>
      <p:sp>
        <p:nvSpPr>
          <p:cNvPr id="5" name="TextBox 4">
            <a:extLst>
              <a:ext uri="{FF2B5EF4-FFF2-40B4-BE49-F238E27FC236}">
                <a16:creationId xmlns:a16="http://schemas.microsoft.com/office/drawing/2014/main" id="{8CA07382-56F0-4A59-82CD-E24CF40D12ED}"/>
              </a:ext>
            </a:extLst>
          </p:cNvPr>
          <p:cNvSpPr txBox="1"/>
          <p:nvPr/>
        </p:nvSpPr>
        <p:spPr>
          <a:xfrm>
            <a:off x="2890723" y="3649751"/>
            <a:ext cx="7652267" cy="2308324"/>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Creating an SQL VIEW</a:t>
            </a:r>
          </a:p>
          <a:p>
            <a:pPr algn="l"/>
            <a:r>
              <a:rPr lang="en-US" sz="2400" b="0" i="0" u="none" strike="noStrike" baseline="0" dirty="0">
                <a:latin typeface="Cambria" panose="02040503050406030204" pitchFamily="18" charset="0"/>
                <a:ea typeface="Cambria" panose="02040503050406030204" pitchFamily="18" charset="0"/>
              </a:rPr>
              <a:t>Syntax:</a:t>
            </a:r>
          </a:p>
          <a:p>
            <a:pPr lvl="2"/>
            <a:r>
              <a:rPr lang="en-US" sz="2400" b="1" i="0" u="none" strike="noStrike" baseline="0" dirty="0">
                <a:latin typeface="Cambria" panose="02040503050406030204" pitchFamily="18" charset="0"/>
                <a:ea typeface="Cambria" panose="02040503050406030204" pitchFamily="18" charset="0"/>
              </a:rPr>
              <a:t>CREATE VIEW </a:t>
            </a:r>
            <a:r>
              <a:rPr lang="en-US" sz="2400" b="0" i="0" u="none" strike="noStrike" baseline="0" dirty="0" err="1">
                <a:latin typeface="Cambria" panose="02040503050406030204" pitchFamily="18" charset="0"/>
                <a:ea typeface="Cambria" panose="02040503050406030204" pitchFamily="18" charset="0"/>
              </a:rPr>
              <a:t>view_name</a:t>
            </a:r>
            <a:r>
              <a:rPr lang="en-US" sz="2400" b="0" i="0" u="none" strike="noStrike" baseline="0" dirty="0">
                <a:latin typeface="Cambria" panose="02040503050406030204" pitchFamily="18" charset="0"/>
                <a:ea typeface="Cambria" panose="02040503050406030204" pitchFamily="18" charset="0"/>
              </a:rPr>
              <a:t> </a:t>
            </a:r>
            <a:r>
              <a:rPr lang="en-US" sz="2400" b="1" i="0" u="none" strike="noStrike" baseline="0" dirty="0">
                <a:latin typeface="Cambria" panose="02040503050406030204" pitchFamily="18" charset="0"/>
                <a:ea typeface="Cambria" panose="02040503050406030204" pitchFamily="18" charset="0"/>
              </a:rPr>
              <a:t>AS</a:t>
            </a:r>
          </a:p>
          <a:p>
            <a:pPr lvl="2"/>
            <a:r>
              <a:rPr lang="en-US" sz="2400" b="1" i="0" u="none" strike="noStrike" baseline="0" dirty="0">
                <a:latin typeface="Cambria" panose="02040503050406030204" pitchFamily="18" charset="0"/>
                <a:ea typeface="Cambria" panose="02040503050406030204" pitchFamily="18" charset="0"/>
              </a:rPr>
              <a:t>SELECT </a:t>
            </a:r>
            <a:r>
              <a:rPr lang="en-US" sz="2400" b="0" i="0" u="none" strike="noStrike" baseline="0" dirty="0" err="1">
                <a:latin typeface="Cambria" panose="02040503050406030204" pitchFamily="18" charset="0"/>
                <a:ea typeface="Cambria" panose="02040503050406030204" pitchFamily="18" charset="0"/>
              </a:rPr>
              <a:t>column_name</a:t>
            </a:r>
            <a:r>
              <a:rPr lang="en-US" sz="2400" b="0" i="0" u="none" strike="noStrike" baseline="0" dirty="0">
                <a:latin typeface="Cambria" panose="02040503050406030204" pitchFamily="18" charset="0"/>
                <a:ea typeface="Cambria" panose="02040503050406030204" pitchFamily="18" charset="0"/>
              </a:rPr>
              <a:t>(s)</a:t>
            </a:r>
          </a:p>
          <a:p>
            <a:pPr lvl="2"/>
            <a:r>
              <a:rPr lang="en-US" sz="2400" b="1" i="0" u="none" strike="noStrike" baseline="0" dirty="0">
                <a:latin typeface="Cambria" panose="02040503050406030204" pitchFamily="18" charset="0"/>
                <a:ea typeface="Cambria" panose="02040503050406030204" pitchFamily="18" charset="0"/>
              </a:rPr>
              <a:t>FROM </a:t>
            </a:r>
            <a:r>
              <a:rPr lang="en-US" sz="2400" b="0" i="0" u="none" strike="noStrike" baseline="0" dirty="0" err="1">
                <a:latin typeface="Cambria" panose="02040503050406030204" pitchFamily="18" charset="0"/>
                <a:ea typeface="Cambria" panose="02040503050406030204" pitchFamily="18" charset="0"/>
              </a:rPr>
              <a:t>table_name</a:t>
            </a:r>
            <a:endParaRPr lang="en-US" sz="2400" b="0" i="0" u="none" strike="noStrike" baseline="0" dirty="0">
              <a:latin typeface="Cambria" panose="02040503050406030204" pitchFamily="18" charset="0"/>
              <a:ea typeface="Cambria" panose="02040503050406030204" pitchFamily="18" charset="0"/>
            </a:endParaRPr>
          </a:p>
          <a:p>
            <a:pPr lvl="2"/>
            <a:r>
              <a:rPr lang="en-US" sz="2400" b="1" i="0" u="none" strike="noStrike" baseline="0" dirty="0">
                <a:latin typeface="Cambria" panose="02040503050406030204" pitchFamily="18" charset="0"/>
                <a:ea typeface="Cambria" panose="02040503050406030204" pitchFamily="18" charset="0"/>
              </a:rPr>
              <a:t>WHERE </a:t>
            </a:r>
            <a:r>
              <a:rPr lang="en-US" sz="2400" b="0" i="0" u="none" strike="noStrike" baseline="0" dirty="0">
                <a:latin typeface="Cambria" panose="02040503050406030204" pitchFamily="18" charset="0"/>
                <a:ea typeface="Cambria" panose="02040503050406030204" pitchFamily="18" charset="0"/>
              </a:rPr>
              <a:t>condition;</a:t>
            </a:r>
            <a:endParaRPr lang="en-US" sz="2400" dirty="0">
              <a:latin typeface="Cambria" panose="02040503050406030204" pitchFamily="18" charset="0"/>
              <a:ea typeface="Cambria" panose="02040503050406030204" pitchFamily="18" charset="0"/>
            </a:endParaRPr>
          </a:p>
        </p:txBody>
      </p:sp>
      <p:sp>
        <p:nvSpPr>
          <p:cNvPr id="7" name="Title 1"/>
          <p:cNvSpPr txBox="1">
            <a:spLocks noGrp="1"/>
          </p:cNvSpPr>
          <p:nvPr>
            <p:ph type="title"/>
          </p:nvPr>
        </p:nvSpPr>
        <p:spPr>
          <a:xfrm>
            <a:off x="204952" y="0"/>
            <a:ext cx="11987048" cy="7112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ea typeface="Cambria" panose="02040503050406030204" pitchFamily="18" charset="0"/>
              </a:rPr>
              <a:t>Views</a:t>
            </a:r>
          </a:p>
        </p:txBody>
      </p:sp>
    </p:spTree>
    <p:extLst>
      <p:ext uri="{BB962C8B-B14F-4D97-AF65-F5344CB8AC3E}">
        <p14:creationId xmlns:p14="http://schemas.microsoft.com/office/powerpoint/2010/main" val="2187480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41667" y="214515"/>
            <a:ext cx="10200068" cy="609734"/>
          </a:xfrm>
        </p:spPr>
        <p:txBody>
          <a:bodyPr>
            <a:noAutofit/>
          </a:bodyPr>
          <a:lstStyle/>
          <a:p>
            <a:r>
              <a:rPr lang="en-US" altLang="en-US" sz="3200" b="1" dirty="0">
                <a:solidFill>
                  <a:schemeClr val="tx1"/>
                </a:solidFill>
                <a:latin typeface="Cambria" panose="02040503050406030204" pitchFamily="18" charset="0"/>
                <a:ea typeface="Cambria" panose="02040503050406030204" pitchFamily="18" charset="0"/>
              </a:rPr>
              <a:t>PL/SQL Sample Program</a:t>
            </a:r>
            <a:br>
              <a:rPr lang="en-US" altLang="en-US" sz="3200" b="1" dirty="0">
                <a:solidFill>
                  <a:schemeClr val="tx1"/>
                </a:solidFill>
                <a:latin typeface="Cambria" panose="02040503050406030204" pitchFamily="18" charset="0"/>
                <a:ea typeface="Cambria" panose="02040503050406030204" pitchFamily="18" charset="0"/>
              </a:rPr>
            </a:br>
            <a:r>
              <a:rPr lang="en-US" altLang="en-US" sz="3200" b="1" dirty="0">
                <a:solidFill>
                  <a:schemeClr val="tx1"/>
                </a:solidFill>
                <a:latin typeface="Cambria" panose="02040503050406030204" pitchFamily="18" charset="0"/>
                <a:ea typeface="Cambria" panose="02040503050406030204" pitchFamily="18" charset="0"/>
              </a:rPr>
              <a:t>(with user input)</a:t>
            </a:r>
          </a:p>
        </p:txBody>
      </p:sp>
      <p:sp>
        <p:nvSpPr>
          <p:cNvPr id="16387" name="Rectangle 3"/>
          <p:cNvSpPr>
            <a:spLocks noGrp="1" noChangeArrowheads="1"/>
          </p:cNvSpPr>
          <p:nvPr>
            <p:ph type="body" idx="4294967295"/>
          </p:nvPr>
        </p:nvSpPr>
        <p:spPr>
          <a:xfrm>
            <a:off x="642871" y="1288425"/>
            <a:ext cx="8458200" cy="4419600"/>
          </a:xfrm>
        </p:spPr>
        <p:txBody>
          <a:bodyPr>
            <a:normAutofit fontScale="77500" lnSpcReduction="20000"/>
          </a:bodyPr>
          <a:lstStyle/>
          <a:p>
            <a:pPr eaLnBrk="1" hangingPunct="1">
              <a:lnSpc>
                <a:spcPct val="90000"/>
              </a:lnSpc>
              <a:buFontTx/>
              <a:buNone/>
            </a:pPr>
            <a:r>
              <a:rPr lang="en-US" altLang="en-US" b="1" dirty="0">
                <a:latin typeface="Courier New" panose="02070309020205020404" pitchFamily="49" charset="0"/>
              </a:rPr>
              <a:t>DECLARE</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v_inv_value</a:t>
            </a:r>
            <a:r>
              <a:rPr lang="en-US" altLang="en-US" b="1" dirty="0">
                <a:latin typeface="Courier New" panose="02070309020205020404" pitchFamily="49" charset="0"/>
              </a:rPr>
              <a:t>  number(8,2);</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v_price</a:t>
            </a:r>
            <a:r>
              <a:rPr lang="en-US" altLang="en-US" b="1" dirty="0">
                <a:latin typeface="Courier New" panose="02070309020205020404" pitchFamily="49" charset="0"/>
              </a:rPr>
              <a:t>	   number(8,2);</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v_quantity</a:t>
            </a:r>
            <a:r>
              <a:rPr lang="en-US" altLang="en-US" b="1" dirty="0">
                <a:latin typeface="Courier New" panose="02070309020205020404" pitchFamily="49" charset="0"/>
              </a:rPr>
              <a:t>   number(8,0)  :=  400;</a:t>
            </a:r>
          </a:p>
          <a:p>
            <a:pPr eaLnBrk="1" hangingPunct="1">
              <a:lnSpc>
                <a:spcPct val="90000"/>
              </a:lnSpc>
              <a:buFontTx/>
              <a:buNone/>
            </a:pPr>
            <a:r>
              <a:rPr lang="en-US" altLang="en-US" b="1" dirty="0">
                <a:latin typeface="Courier New" panose="02070309020205020404" pitchFamily="49" charset="0"/>
              </a:rPr>
              <a:t>BEGIN</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v_price</a:t>
            </a:r>
            <a:r>
              <a:rPr lang="en-US" altLang="en-US" b="1" dirty="0">
                <a:latin typeface="Courier New" panose="02070309020205020404" pitchFamily="49" charset="0"/>
              </a:rPr>
              <a:t> := </a:t>
            </a:r>
            <a:r>
              <a:rPr lang="en-US" altLang="en-US" b="1" dirty="0">
                <a:solidFill>
                  <a:schemeClr val="accent2"/>
                </a:solidFill>
                <a:latin typeface="Courier New" panose="02070309020205020404" pitchFamily="49" charset="0"/>
              </a:rPr>
              <a:t>&amp;</a:t>
            </a:r>
            <a:r>
              <a:rPr lang="en-US" altLang="en-US" b="1" dirty="0" err="1">
                <a:solidFill>
                  <a:schemeClr val="accent2"/>
                </a:solidFill>
                <a:latin typeface="Courier New" panose="02070309020205020404" pitchFamily="49" charset="0"/>
              </a:rPr>
              <a:t>V_price</a:t>
            </a:r>
            <a:r>
              <a:rPr lang="en-US" altLang="en-US" b="1" dirty="0">
                <a:latin typeface="Courier New" panose="02070309020205020404" pitchFamily="49" charset="0"/>
              </a:rPr>
              <a:t>;</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v_inv_value</a:t>
            </a:r>
            <a:r>
              <a:rPr lang="en-US" altLang="en-US" b="1" dirty="0">
                <a:latin typeface="Courier New" panose="02070309020205020404" pitchFamily="49" charset="0"/>
              </a:rPr>
              <a:t> := </a:t>
            </a:r>
            <a:r>
              <a:rPr lang="en-US" altLang="en-US" b="1" dirty="0" err="1">
                <a:latin typeface="Courier New" panose="02070309020205020404" pitchFamily="49" charset="0"/>
              </a:rPr>
              <a:t>v_price</a:t>
            </a:r>
            <a:r>
              <a:rPr lang="en-US" altLang="en-US" b="1" dirty="0">
                <a:latin typeface="Courier New" panose="02070309020205020404" pitchFamily="49" charset="0"/>
              </a:rPr>
              <a:t> * </a:t>
            </a:r>
            <a:r>
              <a:rPr lang="en-US" altLang="en-US" b="1" dirty="0" err="1">
                <a:latin typeface="Courier New" panose="02070309020205020404" pitchFamily="49" charset="0"/>
              </a:rPr>
              <a:t>v_quantity</a:t>
            </a:r>
            <a:r>
              <a:rPr lang="en-US" altLang="en-US" b="1" dirty="0">
                <a:latin typeface="Courier New" panose="02070309020205020404" pitchFamily="49" charset="0"/>
              </a:rPr>
              <a:t>;</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dbms_output.put_line</a:t>
            </a:r>
            <a:r>
              <a:rPr lang="en-US" altLang="en-US" b="1" dirty="0">
                <a:latin typeface="Courier New" panose="02070309020205020404" pitchFamily="49" charset="0"/>
              </a:rPr>
              <a:t>('******');</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dbms_output.put_line</a:t>
            </a:r>
            <a:r>
              <a:rPr lang="en-US" altLang="en-US" b="1" dirty="0">
                <a:latin typeface="Courier New" panose="02070309020205020404" pitchFamily="49" charset="0"/>
              </a:rPr>
              <a:t>('price * quantity=');</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dbms_output.put_line</a:t>
            </a:r>
            <a:r>
              <a:rPr lang="en-US" altLang="en-US" b="1" dirty="0">
                <a:latin typeface="Courier New" panose="02070309020205020404" pitchFamily="49" charset="0"/>
              </a:rPr>
              <a:t>(</a:t>
            </a:r>
            <a:r>
              <a:rPr lang="en-US" altLang="en-US" b="1" dirty="0" err="1">
                <a:latin typeface="Courier New" panose="02070309020205020404" pitchFamily="49" charset="0"/>
              </a:rPr>
              <a:t>v_inv_value</a:t>
            </a:r>
            <a:r>
              <a:rPr lang="en-US" altLang="en-US" b="1" dirty="0">
                <a:latin typeface="Courier New" panose="02070309020205020404" pitchFamily="49" charset="0"/>
              </a:rPr>
              <a:t>);</a:t>
            </a:r>
          </a:p>
          <a:p>
            <a:pPr eaLnBrk="1" hangingPunct="1">
              <a:lnSpc>
                <a:spcPct val="90000"/>
              </a:lnSpc>
              <a:buFontTx/>
              <a:buNone/>
            </a:pPr>
            <a:r>
              <a:rPr lang="en-US" altLang="en-US" b="1" dirty="0">
                <a:latin typeface="Courier New" panose="02070309020205020404" pitchFamily="49" charset="0"/>
              </a:rPr>
              <a:t>END;</a:t>
            </a:r>
          </a:p>
          <a:p>
            <a:pPr eaLnBrk="1" hangingPunct="1">
              <a:lnSpc>
                <a:spcPct val="90000"/>
              </a:lnSpc>
              <a:buFontTx/>
              <a:buNone/>
            </a:pPr>
            <a:r>
              <a:rPr lang="en-US" altLang="en-US" b="1" dirty="0">
                <a:latin typeface="Courier New" panose="02070309020205020404" pitchFamily="49" charset="0"/>
              </a:rPr>
              <a:t>/</a:t>
            </a:r>
          </a:p>
        </p:txBody>
      </p:sp>
      <p:sp>
        <p:nvSpPr>
          <p:cNvPr id="16388" name="Text Box 4"/>
          <p:cNvSpPr txBox="1">
            <a:spLocks noChangeArrowheads="1"/>
          </p:cNvSpPr>
          <p:nvPr/>
        </p:nvSpPr>
        <p:spPr bwMode="auto">
          <a:xfrm>
            <a:off x="3124200" y="6172201"/>
            <a:ext cx="570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US" altLang="en-US" sz="1800"/>
              <a:t>Note:  PL/SQL not designed for user interface programming</a:t>
            </a:r>
          </a:p>
        </p:txBody>
      </p:sp>
    </p:spTree>
    <p:extLst>
      <p:ext uri="{BB962C8B-B14F-4D97-AF65-F5344CB8AC3E}">
        <p14:creationId xmlns:p14="http://schemas.microsoft.com/office/powerpoint/2010/main" val="2678688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2" y="226658"/>
            <a:ext cx="10515600" cy="557347"/>
          </a:xfrm>
        </p:spPr>
        <p:txBody>
          <a:bodyPr>
            <a:normAutofit fontScale="90000"/>
          </a:bodyPr>
          <a:lstStyle/>
          <a:p>
            <a:r>
              <a:rPr lang="en-US" sz="4000" b="1" dirty="0">
                <a:solidFill>
                  <a:schemeClr val="tx1"/>
                </a:solidFill>
                <a:latin typeface="Cambria" panose="02040503050406030204" pitchFamily="18" charset="0"/>
                <a:ea typeface="Cambria" panose="02040503050406030204" pitchFamily="18" charset="0"/>
              </a:rPr>
              <a:t>PL/SQL</a:t>
            </a:r>
          </a:p>
        </p:txBody>
      </p:sp>
      <p:sp>
        <p:nvSpPr>
          <p:cNvPr id="5" name="TextBox 4">
            <a:extLst>
              <a:ext uri="{FF2B5EF4-FFF2-40B4-BE49-F238E27FC236}">
                <a16:creationId xmlns:a16="http://schemas.microsoft.com/office/drawing/2014/main" id="{B8E5817A-9600-4135-96CF-BB2B2BA41433}"/>
              </a:ext>
            </a:extLst>
          </p:cNvPr>
          <p:cNvSpPr txBox="1"/>
          <p:nvPr/>
        </p:nvSpPr>
        <p:spPr>
          <a:xfrm>
            <a:off x="321972" y="886596"/>
            <a:ext cx="8696246" cy="523220"/>
          </a:xfrm>
          <a:prstGeom prst="rect">
            <a:avLst/>
          </a:prstGeom>
          <a:noFill/>
        </p:spPr>
        <p:txBody>
          <a:bodyPr wrap="square">
            <a:spAutoFit/>
          </a:bodyPr>
          <a:lstStyle/>
          <a:p>
            <a:r>
              <a:rPr lang="en-US" altLang="en-US" sz="2800" b="1" dirty="0">
                <a:latin typeface="Cambria" panose="02040503050406030204" pitchFamily="18" charset="0"/>
                <a:ea typeface="Cambria" panose="02040503050406030204" pitchFamily="18" charset="0"/>
              </a:rPr>
              <a:t>%</a:t>
            </a:r>
            <a:r>
              <a:rPr lang="en-US" altLang="en-US" sz="2800" b="1" dirty="0" err="1">
                <a:latin typeface="Cambria" panose="02040503050406030204" pitchFamily="18" charset="0"/>
                <a:ea typeface="Cambria" panose="02040503050406030204" pitchFamily="18" charset="0"/>
              </a:rPr>
              <a:t>RowType</a:t>
            </a:r>
            <a:endParaRPr lang="en-US" sz="2800" b="1"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496A1454-1369-4DFF-9952-C7F23265128D}"/>
              </a:ext>
            </a:extLst>
          </p:cNvPr>
          <p:cNvSpPr txBox="1"/>
          <p:nvPr/>
        </p:nvSpPr>
        <p:spPr>
          <a:xfrm>
            <a:off x="487434" y="1512407"/>
            <a:ext cx="11219462" cy="2086725"/>
          </a:xfrm>
          <a:prstGeom prst="rect">
            <a:avLst/>
          </a:prstGeom>
          <a:noFill/>
        </p:spPr>
        <p:txBody>
          <a:bodyPr wrap="square">
            <a:spAutoFit/>
          </a:bodyPr>
          <a:lstStyle/>
          <a:p>
            <a:pPr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Variable Name   </a:t>
            </a:r>
            <a:r>
              <a:rPr lang="en-US" altLang="en-US" sz="2400" dirty="0" err="1">
                <a:latin typeface="Cambria" panose="02040503050406030204" pitchFamily="18" charset="0"/>
                <a:ea typeface="Cambria" panose="02040503050406030204" pitchFamily="18" charset="0"/>
              </a:rPr>
              <a:t>TableName%RowType</a:t>
            </a:r>
            <a:endParaRPr lang="en-US" altLang="en-US" sz="2400" dirty="0">
              <a:latin typeface="Cambria" panose="02040503050406030204" pitchFamily="18" charset="0"/>
              <a:ea typeface="Cambria" panose="02040503050406030204" pitchFamily="18" charset="0"/>
            </a:endParaRPr>
          </a:p>
          <a:p>
            <a:pPr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	</a:t>
            </a:r>
          </a:p>
          <a:p>
            <a:pPr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acc  </a:t>
            </a:r>
            <a:r>
              <a:rPr lang="en-US" altLang="en-US" sz="2400" dirty="0" err="1">
                <a:latin typeface="Cambria" panose="02040503050406030204" pitchFamily="18" charset="0"/>
                <a:ea typeface="Cambria" panose="02040503050406030204" pitchFamily="18" charset="0"/>
              </a:rPr>
              <a:t>account%RowType</a:t>
            </a:r>
            <a:r>
              <a:rPr lang="en-US" altLang="en-US" sz="2400" dirty="0">
                <a:latin typeface="Cambria" panose="02040503050406030204" pitchFamily="18" charset="0"/>
                <a:ea typeface="Cambria" panose="02040503050406030204" pitchFamily="18" charset="0"/>
              </a:rPr>
              <a:t>;</a:t>
            </a:r>
          </a:p>
          <a:p>
            <a:pPr eaLnBrk="1" hangingPunct="1">
              <a:lnSpc>
                <a:spcPct val="90000"/>
              </a:lnSpc>
              <a:buFont typeface="Wingdings" panose="05000000000000000000" pitchFamily="2" charset="2"/>
              <a:buNone/>
            </a:pPr>
            <a:endParaRPr lang="en-US" altLang="en-US" sz="2400" dirty="0">
              <a:latin typeface="Cambria" panose="02040503050406030204" pitchFamily="18" charset="0"/>
              <a:ea typeface="Cambria" panose="02040503050406030204" pitchFamily="18" charset="0"/>
            </a:endParaRPr>
          </a:p>
          <a:p>
            <a:pPr algn="just"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 This “acc” variable will have complete structure of the table account. Any column of account table can be referred using “acc” variable</a:t>
            </a:r>
          </a:p>
        </p:txBody>
      </p:sp>
      <p:sp>
        <p:nvSpPr>
          <p:cNvPr id="9" name="TextBox 8">
            <a:extLst>
              <a:ext uri="{FF2B5EF4-FFF2-40B4-BE49-F238E27FC236}">
                <a16:creationId xmlns:a16="http://schemas.microsoft.com/office/drawing/2014/main" id="{34EEBE45-1E16-484E-A4E3-2A88A09C3FD6}"/>
              </a:ext>
            </a:extLst>
          </p:cNvPr>
          <p:cNvSpPr txBox="1"/>
          <p:nvPr/>
        </p:nvSpPr>
        <p:spPr>
          <a:xfrm>
            <a:off x="426474" y="3730153"/>
            <a:ext cx="11306362" cy="3083921"/>
          </a:xfrm>
          <a:prstGeom prst="rect">
            <a:avLst/>
          </a:prstGeom>
          <a:noFill/>
        </p:spPr>
        <p:txBody>
          <a:bodyPr wrap="square">
            <a:spAutoFit/>
          </a:bodyPr>
          <a:lstStyle/>
          <a:p>
            <a:pPr eaLnBrk="1" hangingPunct="1">
              <a:lnSpc>
                <a:spcPct val="90000"/>
              </a:lnSpc>
              <a:buFontTx/>
              <a:buNone/>
            </a:pPr>
            <a:r>
              <a:rPr lang="en-US" altLang="en-US" sz="2400" dirty="0">
                <a:latin typeface="Cambria" panose="02040503050406030204" pitchFamily="18" charset="0"/>
                <a:ea typeface="Cambria" panose="02040503050406030204" pitchFamily="18" charset="0"/>
              </a:rPr>
              <a:t>DECLARE</a:t>
            </a:r>
          </a:p>
          <a:p>
            <a:pPr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  acc  </a:t>
            </a:r>
            <a:r>
              <a:rPr lang="en-US" altLang="en-US" sz="2400" dirty="0" err="1">
                <a:latin typeface="Cambria" panose="02040503050406030204" pitchFamily="18" charset="0"/>
                <a:ea typeface="Cambria" panose="02040503050406030204" pitchFamily="18" charset="0"/>
              </a:rPr>
              <a:t>account%RowType</a:t>
            </a:r>
            <a:r>
              <a:rPr lang="en-US" altLang="en-US" sz="2400" dirty="0">
                <a:latin typeface="Cambria" panose="02040503050406030204" pitchFamily="18" charset="0"/>
                <a:ea typeface="Cambria" panose="02040503050406030204" pitchFamily="18" charset="0"/>
              </a:rPr>
              <a:t>;</a:t>
            </a: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BEGIN</a:t>
            </a: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  select * into acc  from account where </a:t>
            </a:r>
            <a:r>
              <a:rPr lang="en-US" altLang="en-US" sz="2400" dirty="0" err="1">
                <a:latin typeface="Cambria" panose="02040503050406030204" pitchFamily="18" charset="0"/>
                <a:ea typeface="Cambria" panose="02040503050406030204" pitchFamily="18" charset="0"/>
              </a:rPr>
              <a:t>acc_no</a:t>
            </a:r>
            <a:r>
              <a:rPr lang="en-US" altLang="en-US" sz="2400" dirty="0">
                <a:latin typeface="Cambria" panose="02040503050406030204" pitchFamily="18" charset="0"/>
                <a:ea typeface="Cambria" panose="02040503050406030204" pitchFamily="18" charset="0"/>
              </a:rPr>
              <a:t>=‘A001’;</a:t>
            </a: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  DBMS_OUTPUT.PUT_LINE (acc.name);</a:t>
            </a: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  DBMS_OUTPUT.PUT_LINE (</a:t>
            </a:r>
            <a:r>
              <a:rPr lang="en-US" altLang="en-US" sz="2400" dirty="0" err="1">
                <a:latin typeface="Cambria" panose="02040503050406030204" pitchFamily="18" charset="0"/>
                <a:ea typeface="Cambria" panose="02040503050406030204" pitchFamily="18" charset="0"/>
              </a:rPr>
              <a:t>acc.city</a:t>
            </a:r>
            <a:r>
              <a:rPr lang="en-US" altLang="en-US" sz="2400" dirty="0">
                <a:latin typeface="Cambria" panose="02040503050406030204" pitchFamily="18" charset="0"/>
                <a:ea typeface="Cambria" panose="02040503050406030204" pitchFamily="18" charset="0"/>
              </a:rPr>
              <a:t>);</a:t>
            </a: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  DBMS_OUTPUT.PUT_LINE (</a:t>
            </a:r>
            <a:r>
              <a:rPr lang="en-US" altLang="en-US" sz="2400" dirty="0" err="1">
                <a:latin typeface="Cambria" panose="02040503050406030204" pitchFamily="18" charset="0"/>
                <a:ea typeface="Cambria" panose="02040503050406030204" pitchFamily="18" charset="0"/>
              </a:rPr>
              <a:t>acc.balance</a:t>
            </a:r>
            <a:r>
              <a:rPr lang="en-US" altLang="en-US" sz="2400" dirty="0">
                <a:latin typeface="Cambria" panose="02040503050406030204" pitchFamily="18" charset="0"/>
                <a:ea typeface="Cambria" panose="02040503050406030204" pitchFamily="18" charset="0"/>
              </a:rPr>
              <a:t>);</a:t>
            </a:r>
          </a:p>
          <a:p>
            <a:pPr>
              <a:lnSpc>
                <a:spcPct val="90000"/>
              </a:lnSpc>
            </a:pPr>
            <a:r>
              <a:rPr lang="en-US" altLang="en-US" sz="2400" dirty="0">
                <a:latin typeface="Cambria" panose="02040503050406030204" pitchFamily="18" charset="0"/>
                <a:ea typeface="Cambria" panose="02040503050406030204" pitchFamily="18" charset="0"/>
              </a:rPr>
              <a:t>  DBMS_OUTPUT.PUT_LINE (</a:t>
            </a:r>
            <a:r>
              <a:rPr lang="en-US" altLang="en-US" sz="2400" dirty="0" err="1">
                <a:latin typeface="Cambria" panose="02040503050406030204" pitchFamily="18" charset="0"/>
                <a:ea typeface="Cambria" panose="02040503050406030204" pitchFamily="18" charset="0"/>
              </a:rPr>
              <a:t>acc.loan_taken</a:t>
            </a:r>
            <a:r>
              <a:rPr lang="en-US" altLang="en-US" sz="2400" dirty="0">
                <a:latin typeface="Cambria" panose="02040503050406030204" pitchFamily="18" charset="0"/>
                <a:ea typeface="Cambria" panose="02040503050406030204" pitchFamily="18" charset="0"/>
              </a:rPr>
              <a:t>);</a:t>
            </a:r>
          </a:p>
          <a:p>
            <a:pPr>
              <a:lnSpc>
                <a:spcPct val="90000"/>
              </a:lnSpc>
            </a:pPr>
            <a:r>
              <a:rPr lang="en-US" altLang="en-US" sz="2400" dirty="0">
                <a:latin typeface="Cambria" panose="02040503050406030204" pitchFamily="18" charset="0"/>
                <a:ea typeface="Cambria" panose="02040503050406030204" pitchFamily="18" charset="0"/>
              </a:rPr>
              <a:t>END;</a:t>
            </a:r>
          </a:p>
        </p:txBody>
      </p:sp>
    </p:spTree>
    <p:extLst>
      <p:ext uri="{BB962C8B-B14F-4D97-AF65-F5344CB8AC3E}">
        <p14:creationId xmlns:p14="http://schemas.microsoft.com/office/powerpoint/2010/main" val="2911089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8523"/>
            <a:ext cx="11024315" cy="497760"/>
          </a:xfrm>
        </p:spPr>
        <p:txBody>
          <a:bodyPr>
            <a:noAutofit/>
          </a:bodyPr>
          <a:lstStyle/>
          <a:p>
            <a:r>
              <a:rPr lang="en-US" sz="3200" b="1" dirty="0">
                <a:solidFill>
                  <a:schemeClr val="tx1"/>
                </a:solidFill>
                <a:latin typeface="Cambria" panose="02040503050406030204" pitchFamily="18" charset="0"/>
                <a:ea typeface="Cambria" panose="02040503050406030204" pitchFamily="18" charset="0"/>
              </a:rPr>
              <a:t>Stored Procedure(Stored Programs)</a:t>
            </a:r>
          </a:p>
        </p:txBody>
      </p:sp>
      <p:sp>
        <p:nvSpPr>
          <p:cNvPr id="12" name="TextBox 11">
            <a:extLst>
              <a:ext uri="{FF2B5EF4-FFF2-40B4-BE49-F238E27FC236}">
                <a16:creationId xmlns:a16="http://schemas.microsoft.com/office/drawing/2014/main" id="{922C2F49-FFBE-453F-BFD9-3704629940DA}"/>
              </a:ext>
            </a:extLst>
          </p:cNvPr>
          <p:cNvSpPr txBox="1"/>
          <p:nvPr/>
        </p:nvSpPr>
        <p:spPr>
          <a:xfrm>
            <a:off x="218942" y="919892"/>
            <a:ext cx="11432420" cy="2059025"/>
          </a:xfrm>
          <a:prstGeom prst="rect">
            <a:avLst/>
          </a:prstGeom>
          <a:noFill/>
        </p:spPr>
        <p:txBody>
          <a:bodyPr wrap="square">
            <a:spAutoFit/>
          </a:bodyPr>
          <a:lstStyle/>
          <a:p>
            <a:pPr marL="342900" indent="-342900" algn="just" eaLnBrk="1" hangingPunct="1">
              <a:lnSpc>
                <a:spcPct val="90000"/>
              </a:lnSpc>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A </a:t>
            </a:r>
            <a:r>
              <a:rPr lang="en-US" altLang="en-US" sz="2200" dirty="0">
                <a:solidFill>
                  <a:srgbClr val="FF0000"/>
                </a:solidFill>
                <a:latin typeface="Cambria" panose="02040503050406030204" pitchFamily="18" charset="0"/>
                <a:ea typeface="Cambria" panose="02040503050406030204" pitchFamily="18" charset="0"/>
              </a:rPr>
              <a:t>program unit </a:t>
            </a:r>
            <a:r>
              <a:rPr lang="en-US" altLang="en-US" sz="2200" dirty="0">
                <a:latin typeface="Cambria" panose="02040503050406030204" pitchFamily="18" charset="0"/>
                <a:ea typeface="Cambria" panose="02040503050406030204" pitchFamily="18" charset="0"/>
              </a:rPr>
              <a:t>is a self-contained group of program statements that can be used within a large program</a:t>
            </a:r>
          </a:p>
          <a:p>
            <a:pPr marL="342900" indent="-342900" algn="just" eaLnBrk="1" hangingPunct="1">
              <a:lnSpc>
                <a:spcPct val="90000"/>
              </a:lnSpc>
              <a:buFont typeface="Wingdings" panose="05000000000000000000" pitchFamily="2" charset="2"/>
              <a:buChar char="Ø"/>
            </a:pPr>
            <a:endParaRPr lang="en-US" altLang="en-US" sz="500" dirty="0">
              <a:latin typeface="Cambria" panose="02040503050406030204" pitchFamily="18" charset="0"/>
              <a:ea typeface="Cambria" panose="02040503050406030204" pitchFamily="18" charset="0"/>
            </a:endParaRPr>
          </a:p>
          <a:p>
            <a:pPr marL="342900" indent="-342900" algn="just" eaLnBrk="1" hangingPunct="1">
              <a:lnSpc>
                <a:spcPct val="90000"/>
              </a:lnSpc>
              <a:buFont typeface="Wingdings" panose="05000000000000000000" pitchFamily="2" charset="2"/>
              <a:buChar char="Ø"/>
            </a:pPr>
            <a:r>
              <a:rPr lang="en-US" altLang="en-US" sz="2200" dirty="0">
                <a:solidFill>
                  <a:srgbClr val="FF0000"/>
                </a:solidFill>
                <a:latin typeface="Cambria" panose="02040503050406030204" pitchFamily="18" charset="0"/>
                <a:ea typeface="Cambria" panose="02040503050406030204" pitchFamily="18" charset="0"/>
              </a:rPr>
              <a:t>Stored</a:t>
            </a:r>
            <a:r>
              <a:rPr lang="en-US" altLang="en-US" sz="2200" dirty="0">
                <a:latin typeface="Cambria" panose="02040503050406030204" pitchFamily="18" charset="0"/>
                <a:ea typeface="Cambria" panose="02040503050406030204" pitchFamily="18" charset="0"/>
              </a:rPr>
              <a:t> PL/SQL program units are program units that other PL/SQL program can reference and that other database users can use and execute.</a:t>
            </a:r>
          </a:p>
          <a:p>
            <a:pPr marL="342900" indent="-342900" algn="just" eaLnBrk="1" hangingPunct="1">
              <a:lnSpc>
                <a:spcPct val="90000"/>
              </a:lnSpc>
              <a:buFont typeface="Wingdings" panose="05000000000000000000" pitchFamily="2" charset="2"/>
              <a:buChar char="Ø"/>
            </a:pPr>
            <a:endParaRPr lang="en-US" altLang="en-US" sz="500" dirty="0">
              <a:latin typeface="Cambria" panose="02040503050406030204" pitchFamily="18" charset="0"/>
              <a:ea typeface="Cambria" panose="02040503050406030204" pitchFamily="18" charset="0"/>
            </a:endParaRPr>
          </a:p>
          <a:p>
            <a:pPr marL="342900" indent="-342900" algn="just" eaLnBrk="1" hangingPunct="1">
              <a:lnSpc>
                <a:spcPct val="90000"/>
              </a:lnSpc>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Can receive multiple input parameters and return multiple output values (or no output values) and perform DML Commands</a:t>
            </a:r>
          </a:p>
        </p:txBody>
      </p:sp>
      <p:sp>
        <p:nvSpPr>
          <p:cNvPr id="21" name="Rectangle 3">
            <a:extLst>
              <a:ext uri="{FF2B5EF4-FFF2-40B4-BE49-F238E27FC236}">
                <a16:creationId xmlns:a16="http://schemas.microsoft.com/office/drawing/2014/main" id="{D317E43F-E7E8-4612-B2B7-1AE8F834C555}"/>
              </a:ext>
            </a:extLst>
          </p:cNvPr>
          <p:cNvSpPr txBox="1">
            <a:spLocks noChangeArrowheads="1"/>
          </p:cNvSpPr>
          <p:nvPr/>
        </p:nvSpPr>
        <p:spPr bwMode="auto">
          <a:xfrm>
            <a:off x="3603353" y="2978917"/>
            <a:ext cx="7772400" cy="406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600">
                <a:solidFill>
                  <a:schemeClr val="tx1"/>
                </a:solidFill>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defRPr>
            </a:lvl3pPr>
            <a:lvl4pPr marL="1600200" indent="-228600" algn="l" rtl="0" eaLnBrk="0" fontAlgn="base" hangingPunct="0">
              <a:spcBef>
                <a:spcPct val="20000"/>
              </a:spcBef>
              <a:spcAft>
                <a:spcPct val="0"/>
              </a:spcAft>
              <a:buClr>
                <a:schemeClr val="tx2"/>
              </a:buClr>
              <a:buChar char="–"/>
              <a:defRPr>
                <a:solidFill>
                  <a:schemeClr val="tx1"/>
                </a:solidFill>
                <a:latin typeface="+mn-lt"/>
              </a:defRPr>
            </a:lvl4pPr>
            <a:lvl5pPr marL="2057400" indent="-228600" algn="l" rtl="0" eaLnBrk="0" fontAlgn="base" hangingPunct="0">
              <a:spcBef>
                <a:spcPct val="20000"/>
              </a:spcBef>
              <a:spcAft>
                <a:spcPct val="0"/>
              </a:spcAft>
              <a:buClr>
                <a:schemeClr val="tx2"/>
              </a:buClr>
              <a:buChar char="»"/>
              <a:defRPr>
                <a:solidFill>
                  <a:schemeClr val="tx1"/>
                </a:solidFill>
                <a:latin typeface="+mn-lt"/>
              </a:defRPr>
            </a:lvl5pPr>
            <a:lvl6pPr marL="2514600" indent="-228600" algn="l" rtl="0" fontAlgn="base">
              <a:spcBef>
                <a:spcPct val="20000"/>
              </a:spcBef>
              <a:spcAft>
                <a:spcPct val="0"/>
              </a:spcAft>
              <a:buClr>
                <a:schemeClr val="tx2"/>
              </a:buClr>
              <a:buChar char="»"/>
              <a:defRPr>
                <a:solidFill>
                  <a:schemeClr val="tx1"/>
                </a:solidFill>
                <a:latin typeface="+mn-lt"/>
              </a:defRPr>
            </a:lvl6pPr>
            <a:lvl7pPr marL="2971800" indent="-228600" algn="l" rtl="0" fontAlgn="base">
              <a:spcBef>
                <a:spcPct val="20000"/>
              </a:spcBef>
              <a:spcAft>
                <a:spcPct val="0"/>
              </a:spcAft>
              <a:buClr>
                <a:schemeClr val="tx2"/>
              </a:buClr>
              <a:buChar char="»"/>
              <a:defRPr>
                <a:solidFill>
                  <a:schemeClr val="tx1"/>
                </a:solidFill>
                <a:latin typeface="+mn-lt"/>
              </a:defRPr>
            </a:lvl7pPr>
            <a:lvl8pPr marL="3429000" indent="-228600" algn="l" rtl="0" fontAlgn="base">
              <a:spcBef>
                <a:spcPct val="20000"/>
              </a:spcBef>
              <a:spcAft>
                <a:spcPct val="0"/>
              </a:spcAft>
              <a:buClr>
                <a:schemeClr val="tx2"/>
              </a:buClr>
              <a:buChar char="»"/>
              <a:defRPr>
                <a:solidFill>
                  <a:schemeClr val="tx1"/>
                </a:solidFill>
                <a:latin typeface="+mn-lt"/>
              </a:defRPr>
            </a:lvl8pPr>
            <a:lvl9pPr marL="3886200" indent="-228600" algn="l" rtl="0" fontAlgn="base">
              <a:spcBef>
                <a:spcPct val="20000"/>
              </a:spcBef>
              <a:spcAft>
                <a:spcPct val="0"/>
              </a:spcAft>
              <a:buClr>
                <a:schemeClr val="tx2"/>
              </a:buClr>
              <a:buChar char="»"/>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003366"/>
              </a:buClr>
              <a:buSz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CREATE [OR REPLACE] PROCEDURE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procedure_name</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 (parameter mod datatype [,parameter]) ]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IS /AS</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[local variable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declaration_section</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BEGIN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executable_section</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[EXCEPTION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exception_section</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END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procedure_name</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endParaRPr kumimoji="0" lang="en-US" alt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 name="Right Brace 21">
            <a:extLst>
              <a:ext uri="{FF2B5EF4-FFF2-40B4-BE49-F238E27FC236}">
                <a16:creationId xmlns:a16="http://schemas.microsoft.com/office/drawing/2014/main" id="{315FF0EB-C7A9-4FC4-97A5-8F2D4A014814}"/>
              </a:ext>
            </a:extLst>
          </p:cNvPr>
          <p:cNvSpPr/>
          <p:nvPr/>
        </p:nvSpPr>
        <p:spPr>
          <a:xfrm>
            <a:off x="9742896" y="3157443"/>
            <a:ext cx="457200" cy="1307373"/>
          </a:xfrm>
          <a:prstGeom prst="rightBrace">
            <a:avLst/>
          </a:prstGeom>
          <a:noFill/>
          <a:ln w="9525" cap="flat" cmpd="sng" algn="ctr">
            <a:solidFill>
              <a:srgbClr val="000099">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a:ea typeface="+mn-ea"/>
              <a:cs typeface="+mn-cs"/>
            </a:endParaRPr>
          </a:p>
        </p:txBody>
      </p:sp>
      <p:sp>
        <p:nvSpPr>
          <p:cNvPr id="23" name="Rectangle 22">
            <a:extLst>
              <a:ext uri="{FF2B5EF4-FFF2-40B4-BE49-F238E27FC236}">
                <a16:creationId xmlns:a16="http://schemas.microsoft.com/office/drawing/2014/main" id="{74F582EA-D16E-4689-A68A-102328AFA03C}"/>
              </a:ext>
            </a:extLst>
          </p:cNvPr>
          <p:cNvSpPr/>
          <p:nvPr/>
        </p:nvSpPr>
        <p:spPr>
          <a:xfrm>
            <a:off x="10317663" y="3420332"/>
            <a:ext cx="1143000" cy="609600"/>
          </a:xfrm>
          <a:prstGeom prst="rect">
            <a:avLst/>
          </a:prstGeom>
          <a:solidFill>
            <a:srgbClr val="000099"/>
          </a:solidFill>
          <a:ln w="25400" cap="flat" cmpd="sng" algn="ctr">
            <a:solidFill>
              <a:srgbClr val="000099">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Header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Section</a:t>
            </a:r>
          </a:p>
        </p:txBody>
      </p:sp>
      <p:sp>
        <p:nvSpPr>
          <p:cNvPr id="24" name="Right Brace 23">
            <a:extLst>
              <a:ext uri="{FF2B5EF4-FFF2-40B4-BE49-F238E27FC236}">
                <a16:creationId xmlns:a16="http://schemas.microsoft.com/office/drawing/2014/main" id="{F7C6690B-7009-4672-B0E0-C4E2BDE00685}"/>
              </a:ext>
            </a:extLst>
          </p:cNvPr>
          <p:cNvSpPr/>
          <p:nvPr/>
        </p:nvSpPr>
        <p:spPr>
          <a:xfrm>
            <a:off x="7076986" y="4780124"/>
            <a:ext cx="204651" cy="661851"/>
          </a:xfrm>
          <a:prstGeom prst="rightBrace">
            <a:avLst/>
          </a:prstGeom>
          <a:noFill/>
          <a:ln w="9525" cap="flat" cmpd="sng" algn="ctr">
            <a:solidFill>
              <a:srgbClr val="000099">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a:ea typeface="+mn-ea"/>
              <a:cs typeface="+mn-cs"/>
            </a:endParaRPr>
          </a:p>
        </p:txBody>
      </p:sp>
      <p:sp>
        <p:nvSpPr>
          <p:cNvPr id="25" name="Rectangle 24">
            <a:extLst>
              <a:ext uri="{FF2B5EF4-FFF2-40B4-BE49-F238E27FC236}">
                <a16:creationId xmlns:a16="http://schemas.microsoft.com/office/drawing/2014/main" id="{2BB75D84-1E31-4F72-A0F6-AEEDF2C7C9C2}"/>
              </a:ext>
            </a:extLst>
          </p:cNvPr>
          <p:cNvSpPr/>
          <p:nvPr/>
        </p:nvSpPr>
        <p:spPr>
          <a:xfrm>
            <a:off x="7489553" y="4738047"/>
            <a:ext cx="1600200" cy="533400"/>
          </a:xfrm>
          <a:prstGeom prst="rect">
            <a:avLst/>
          </a:prstGeom>
          <a:solidFill>
            <a:srgbClr val="000099"/>
          </a:solidFill>
          <a:ln w="25400" cap="flat" cmpd="sng" algn="ctr">
            <a:solidFill>
              <a:srgbClr val="000099">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body</a:t>
            </a:r>
          </a:p>
        </p:txBody>
      </p:sp>
      <p:sp>
        <p:nvSpPr>
          <p:cNvPr id="26" name="Right Brace 25">
            <a:extLst>
              <a:ext uri="{FF2B5EF4-FFF2-40B4-BE49-F238E27FC236}">
                <a16:creationId xmlns:a16="http://schemas.microsoft.com/office/drawing/2014/main" id="{1D97A17F-B087-417F-BA43-CDB8F0D63828}"/>
              </a:ext>
            </a:extLst>
          </p:cNvPr>
          <p:cNvSpPr/>
          <p:nvPr/>
        </p:nvSpPr>
        <p:spPr>
          <a:xfrm>
            <a:off x="7417705" y="5663500"/>
            <a:ext cx="533400" cy="990600"/>
          </a:xfrm>
          <a:prstGeom prst="rightBrace">
            <a:avLst/>
          </a:prstGeom>
          <a:noFill/>
          <a:ln w="9525" cap="flat" cmpd="sng" algn="ctr">
            <a:solidFill>
              <a:srgbClr val="000099">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a:ea typeface="+mn-ea"/>
              <a:cs typeface="+mn-cs"/>
            </a:endParaRPr>
          </a:p>
        </p:txBody>
      </p:sp>
      <p:sp>
        <p:nvSpPr>
          <p:cNvPr id="27" name="Rectangle 26">
            <a:extLst>
              <a:ext uri="{FF2B5EF4-FFF2-40B4-BE49-F238E27FC236}">
                <a16:creationId xmlns:a16="http://schemas.microsoft.com/office/drawing/2014/main" id="{B5A6D863-0ED8-42A5-9CFB-BE8B5A205287}"/>
              </a:ext>
            </a:extLst>
          </p:cNvPr>
          <p:cNvSpPr/>
          <p:nvPr/>
        </p:nvSpPr>
        <p:spPr>
          <a:xfrm>
            <a:off x="8210188" y="5952139"/>
            <a:ext cx="1981200" cy="609600"/>
          </a:xfrm>
          <a:prstGeom prst="rect">
            <a:avLst/>
          </a:prstGeom>
          <a:solidFill>
            <a:srgbClr val="000099"/>
          </a:solidFill>
          <a:ln w="25400" cap="flat" cmpd="sng" algn="ctr">
            <a:solidFill>
              <a:srgbClr val="000099">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Exception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section</a:t>
            </a:r>
          </a:p>
        </p:txBody>
      </p:sp>
    </p:spTree>
    <p:extLst>
      <p:ext uri="{BB962C8B-B14F-4D97-AF65-F5344CB8AC3E}">
        <p14:creationId xmlns:p14="http://schemas.microsoft.com/office/powerpoint/2010/main" val="6733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PL / SQL </a:t>
            </a:r>
            <a:r>
              <a:rPr lang="en-US" sz="3600" dirty="0">
                <a:solidFill>
                  <a:schemeClr val="tx1"/>
                </a:solidFill>
                <a:latin typeface="Cambria" panose="02040503050406030204" pitchFamily="18" charset="0"/>
                <a:ea typeface="Cambria" panose="02040503050406030204" pitchFamily="18" charset="0"/>
              </a:rPr>
              <a:t>Stored Procedure(Stored Programs)</a:t>
            </a:r>
            <a:endParaRPr lang="en-US" dirty="0"/>
          </a:p>
        </p:txBody>
      </p:sp>
      <p:sp>
        <p:nvSpPr>
          <p:cNvPr id="3" name="Content Placeholder 2"/>
          <p:cNvSpPr>
            <a:spLocks noGrp="1"/>
          </p:cNvSpPr>
          <p:nvPr>
            <p:ph idx="1"/>
          </p:nvPr>
        </p:nvSpPr>
        <p:spPr>
          <a:xfrm>
            <a:off x="131180" y="863444"/>
            <a:ext cx="11660486" cy="5590565"/>
          </a:xfrm>
        </p:spPr>
        <p:txBody>
          <a:bodyPr/>
          <a:lstStyle/>
          <a:p>
            <a:r>
              <a:rPr lang="en-US" dirty="0"/>
              <a:t>A PL/SQL procedure is a reusable unit that encapsulates the specific business logic of the application</a:t>
            </a:r>
          </a:p>
          <a:p>
            <a:pPr lvl="0"/>
            <a:r>
              <a:rPr lang="en-US" dirty="0"/>
              <a:t>A Procedure in PL/SQL is a subprogram unit that consists of a group of PL/SQL statements that can be called by name.</a:t>
            </a:r>
          </a:p>
          <a:p>
            <a:pPr lvl="0"/>
            <a:r>
              <a:rPr lang="en-US" dirty="0"/>
              <a:t>Each procedure in PL/SQL has its own unique name by which it can be referred to and called.</a:t>
            </a:r>
          </a:p>
          <a:p>
            <a:pPr lvl="0"/>
            <a:r>
              <a:rPr lang="en-US" dirty="0"/>
              <a:t>This subprogram unit in the Oracle database is stored as a database object.</a:t>
            </a:r>
          </a:p>
          <a:p>
            <a:endParaRPr lang="en-US" dirty="0"/>
          </a:p>
        </p:txBody>
      </p:sp>
    </p:spTree>
    <p:extLst>
      <p:ext uri="{BB962C8B-B14F-4D97-AF65-F5344CB8AC3E}">
        <p14:creationId xmlns:p14="http://schemas.microsoft.com/office/powerpoint/2010/main" val="330916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A17BE06-9491-4898-A2AF-093F53378337}"/>
              </a:ext>
            </a:extLst>
          </p:cNvPr>
          <p:cNvSpPr txBox="1"/>
          <p:nvPr/>
        </p:nvSpPr>
        <p:spPr>
          <a:xfrm>
            <a:off x="257577" y="861769"/>
            <a:ext cx="11507702" cy="5847755"/>
          </a:xfrm>
          <a:prstGeom prst="rect">
            <a:avLst/>
          </a:prstGeom>
          <a:noFill/>
        </p:spPr>
        <p:txBody>
          <a:bodyPr wrap="square">
            <a:spAutoFit/>
          </a:bodyPr>
          <a:lstStyle/>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The header section defines:</a:t>
            </a:r>
          </a:p>
          <a:p>
            <a:pPr lvl="1" algn="just"/>
            <a:r>
              <a:rPr lang="en-US" altLang="en-US" sz="2200" dirty="0">
                <a:latin typeface="Cambria" panose="02040503050406030204" pitchFamily="18" charset="0"/>
                <a:ea typeface="Cambria" panose="02040503050406030204" pitchFamily="18" charset="0"/>
              </a:rPr>
              <a:t>1. The procedure </a:t>
            </a:r>
            <a:r>
              <a:rPr lang="en-US" altLang="en-US" sz="2200" dirty="0">
                <a:solidFill>
                  <a:srgbClr val="FF0000"/>
                </a:solidFill>
                <a:latin typeface="Cambria" panose="02040503050406030204" pitchFamily="18" charset="0"/>
                <a:ea typeface="Cambria" panose="02040503050406030204" pitchFamily="18" charset="0"/>
              </a:rPr>
              <a:t>name (</a:t>
            </a:r>
            <a:r>
              <a:rPr lang="en-US" altLang="en-US" sz="2200" dirty="0">
                <a:latin typeface="Cambria" panose="02040503050406030204" pitchFamily="18" charset="0"/>
                <a:ea typeface="Cambria" panose="02040503050406030204" pitchFamily="18" charset="0"/>
              </a:rPr>
              <a:t>name should be unique </a:t>
            </a:r>
            <a:r>
              <a:rPr lang="en-US" altLang="en-US" sz="2200" dirty="0">
                <a:solidFill>
                  <a:srgbClr val="FF0000"/>
                </a:solidFill>
                <a:latin typeface="Cambria" panose="02040503050406030204" pitchFamily="18" charset="0"/>
                <a:ea typeface="Cambria" panose="02040503050406030204" pitchFamily="18" charset="0"/>
              </a:rPr>
              <a:t>)</a:t>
            </a:r>
          </a:p>
          <a:p>
            <a:pPr lvl="1" algn="just"/>
            <a:r>
              <a:rPr lang="en-US" altLang="en-US" sz="2200" dirty="0">
                <a:latin typeface="Cambria" panose="02040503050406030204" pitchFamily="18" charset="0"/>
                <a:ea typeface="Cambria" panose="02040503050406030204" pitchFamily="18" charset="0"/>
              </a:rPr>
              <a:t>2. The </a:t>
            </a:r>
            <a:r>
              <a:rPr lang="en-US" altLang="en-US" sz="2200" dirty="0">
                <a:solidFill>
                  <a:srgbClr val="FF0000"/>
                </a:solidFill>
                <a:latin typeface="Cambria" panose="02040503050406030204" pitchFamily="18" charset="0"/>
                <a:ea typeface="Cambria" panose="02040503050406030204" pitchFamily="18" charset="0"/>
              </a:rPr>
              <a:t>parameters</a:t>
            </a:r>
            <a:r>
              <a:rPr lang="en-US" altLang="en-US" sz="2200" dirty="0">
                <a:latin typeface="Cambria" panose="02040503050406030204" pitchFamily="18" charset="0"/>
                <a:ea typeface="Cambria" panose="02040503050406030204" pitchFamily="18" charset="0"/>
              </a:rPr>
              <a:t> that the procedure receives or delivers </a:t>
            </a:r>
          </a:p>
          <a:p>
            <a:pPr lvl="1" algn="just"/>
            <a:r>
              <a:rPr lang="en-US" altLang="en-US" sz="2200" dirty="0">
                <a:latin typeface="Cambria" panose="02040503050406030204" pitchFamily="18" charset="0"/>
                <a:ea typeface="Cambria" panose="02040503050406030204" pitchFamily="18" charset="0"/>
              </a:rPr>
              <a:t>     (IN, OUT, IN OUT)</a:t>
            </a:r>
          </a:p>
          <a:p>
            <a:pPr lvl="1" algn="just"/>
            <a:r>
              <a:rPr lang="en-US" altLang="en-US" sz="2200" dirty="0">
                <a:latin typeface="Cambria" panose="02040503050406030204" pitchFamily="18" charset="0"/>
                <a:ea typeface="Cambria" panose="02040503050406030204" pitchFamily="18" charset="0"/>
              </a:rPr>
              <a:t>3</a:t>
            </a:r>
            <a:r>
              <a:rPr lang="en-US" altLang="en-US" sz="2200" dirty="0">
                <a:solidFill>
                  <a:srgbClr val="FF0000"/>
                </a:solidFill>
                <a:latin typeface="Cambria" panose="02040503050406030204" pitchFamily="18" charset="0"/>
                <a:ea typeface="Cambria" panose="02040503050406030204" pitchFamily="18" charset="0"/>
              </a:rPr>
              <a:t>. IS</a:t>
            </a:r>
            <a:r>
              <a:rPr lang="en-US" altLang="en-US" sz="2200" dirty="0">
                <a:latin typeface="Cambria" panose="02040503050406030204" pitchFamily="18" charset="0"/>
                <a:ea typeface="Cambria" panose="02040503050406030204" pitchFamily="18" charset="0"/>
              </a:rPr>
              <a:t> keyword: follows the parameters list</a:t>
            </a:r>
          </a:p>
          <a:p>
            <a:pPr lvl="1" algn="just"/>
            <a:r>
              <a:rPr lang="en-US" altLang="en-US" sz="2200" dirty="0">
                <a:latin typeface="Cambria" panose="02040503050406030204" pitchFamily="18" charset="0"/>
                <a:ea typeface="Cambria" panose="02040503050406030204" pitchFamily="18" charset="0"/>
              </a:rPr>
              <a:t>4. The </a:t>
            </a:r>
            <a:r>
              <a:rPr lang="en-US" altLang="en-US" sz="2200" dirty="0">
                <a:solidFill>
                  <a:srgbClr val="FF0000"/>
                </a:solidFill>
                <a:latin typeface="Cambria" panose="02040503050406030204" pitchFamily="18" charset="0"/>
                <a:ea typeface="Cambria" panose="02040503050406030204" pitchFamily="18" charset="0"/>
              </a:rPr>
              <a:t>local</a:t>
            </a:r>
            <a:r>
              <a:rPr lang="en-US" altLang="en-US" sz="2200" dirty="0">
                <a:latin typeface="Cambria" panose="02040503050406030204" pitchFamily="18" charset="0"/>
                <a:ea typeface="Cambria" panose="02040503050406030204" pitchFamily="18" charset="0"/>
              </a:rPr>
              <a:t> procedure variables</a:t>
            </a:r>
          </a:p>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Create or replace: instructs the DBMS to create the procedure if it does it exists, otherwise; it replaces the existing one</a:t>
            </a:r>
          </a:p>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OR REPLACE clause is optional. </a:t>
            </a:r>
            <a:r>
              <a:rPr lang="en-US" altLang="en-US" sz="2200" dirty="0">
                <a:solidFill>
                  <a:srgbClr val="FF0000"/>
                </a:solidFill>
                <a:latin typeface="Cambria" panose="02040503050406030204" pitchFamily="18" charset="0"/>
                <a:ea typeface="Cambria" panose="02040503050406030204" pitchFamily="18" charset="0"/>
              </a:rPr>
              <a:t>But</a:t>
            </a:r>
            <a:r>
              <a:rPr lang="en-US" altLang="en-US" sz="2200" dirty="0">
                <a:latin typeface="Cambria" panose="02040503050406030204" pitchFamily="18" charset="0"/>
                <a:ea typeface="Cambria" panose="02040503050406030204" pitchFamily="18" charset="0"/>
              </a:rPr>
              <a:t> if omitted and a procedure exists with the same name, an </a:t>
            </a:r>
            <a:r>
              <a:rPr lang="en-US" altLang="en-US" sz="2200" dirty="0">
                <a:solidFill>
                  <a:srgbClr val="FF0000"/>
                </a:solidFill>
                <a:latin typeface="Cambria" panose="02040503050406030204" pitchFamily="18" charset="0"/>
                <a:ea typeface="Cambria" panose="02040503050406030204" pitchFamily="18" charset="0"/>
              </a:rPr>
              <a:t>error</a:t>
            </a:r>
            <a:r>
              <a:rPr lang="en-US" altLang="en-US" sz="2200" dirty="0">
                <a:latin typeface="Cambria" panose="02040503050406030204" pitchFamily="18" charset="0"/>
                <a:ea typeface="Cambria" panose="02040503050406030204" pitchFamily="18" charset="0"/>
              </a:rPr>
              <a:t> occurs</a:t>
            </a:r>
          </a:p>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Parameter </a:t>
            </a:r>
            <a:r>
              <a:rPr lang="en-US" altLang="en-US" sz="2200" dirty="0">
                <a:solidFill>
                  <a:srgbClr val="FF0000"/>
                </a:solidFill>
                <a:latin typeface="Cambria" panose="02040503050406030204" pitchFamily="18" charset="0"/>
                <a:ea typeface="Cambria" panose="02040503050406030204" pitchFamily="18" charset="0"/>
              </a:rPr>
              <a:t>name</a:t>
            </a:r>
            <a:r>
              <a:rPr lang="en-US" altLang="en-US" sz="2200" dirty="0">
                <a:latin typeface="Cambria" panose="02040503050406030204" pitchFamily="18" charset="0"/>
                <a:ea typeface="Cambria" panose="02040503050406030204" pitchFamily="18" charset="0"/>
              </a:rPr>
              <a:t>, </a:t>
            </a:r>
            <a:r>
              <a:rPr lang="en-US" altLang="en-US" sz="2200" dirty="0">
                <a:solidFill>
                  <a:srgbClr val="FF0000"/>
                </a:solidFill>
                <a:latin typeface="Cambria" panose="02040503050406030204" pitchFamily="18" charset="0"/>
                <a:ea typeface="Cambria" panose="02040503050406030204" pitchFamily="18" charset="0"/>
              </a:rPr>
              <a:t>mod</a:t>
            </a:r>
            <a:r>
              <a:rPr lang="en-US" altLang="en-US" sz="2200" dirty="0">
                <a:latin typeface="Cambria" panose="02040503050406030204" pitchFamily="18" charset="0"/>
                <a:ea typeface="Cambria" panose="02040503050406030204" pitchFamily="18" charset="0"/>
              </a:rPr>
              <a:t> and </a:t>
            </a:r>
            <a:r>
              <a:rPr lang="en-US" altLang="en-US" sz="2200" dirty="0">
                <a:solidFill>
                  <a:srgbClr val="FF0000"/>
                </a:solidFill>
                <a:latin typeface="Cambria" panose="02040503050406030204" pitchFamily="18" charset="0"/>
                <a:ea typeface="Cambria" panose="02040503050406030204" pitchFamily="18" charset="0"/>
              </a:rPr>
              <a:t>data type </a:t>
            </a:r>
            <a:r>
              <a:rPr lang="en-US" altLang="en-US" sz="2200" dirty="0">
                <a:latin typeface="Cambria" panose="02040503050406030204" pitchFamily="18" charset="0"/>
                <a:ea typeface="Cambria" panose="02040503050406030204" pitchFamily="18" charset="0"/>
              </a:rPr>
              <a:t>are enclosed in parentheses, each is separated by a comma. </a:t>
            </a:r>
          </a:p>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Parameter </a:t>
            </a:r>
            <a:r>
              <a:rPr lang="en-US" altLang="en-US" sz="2200" dirty="0">
                <a:solidFill>
                  <a:srgbClr val="FF0000"/>
                </a:solidFill>
                <a:latin typeface="Cambria" panose="02040503050406030204" pitchFamily="18" charset="0"/>
                <a:ea typeface="Cambria" panose="02040503050406030204" pitchFamily="18" charset="0"/>
              </a:rPr>
              <a:t>mod</a:t>
            </a:r>
            <a:r>
              <a:rPr lang="en-US" altLang="en-US" sz="2200" dirty="0">
                <a:latin typeface="Cambria" panose="02040503050406030204" pitchFamily="18" charset="0"/>
                <a:ea typeface="Cambria" panose="02040503050406030204" pitchFamily="18" charset="0"/>
              </a:rPr>
              <a:t>: describes how the procedure change the value. It can be:</a:t>
            </a:r>
          </a:p>
          <a:p>
            <a:pPr lvl="1" algn="just"/>
            <a:r>
              <a:rPr lang="en-US" altLang="en-US" sz="2200" dirty="0">
                <a:latin typeface="Cambria" panose="02040503050406030204" pitchFamily="18" charset="0"/>
                <a:ea typeface="Cambria" panose="02040503050406030204" pitchFamily="18" charset="0"/>
              </a:rPr>
              <a:t>1.</a:t>
            </a:r>
            <a:r>
              <a:rPr lang="en-US" altLang="en-US" sz="2200" dirty="0">
                <a:solidFill>
                  <a:srgbClr val="FF0000"/>
                </a:solidFill>
                <a:latin typeface="Cambria" panose="02040503050406030204" pitchFamily="18" charset="0"/>
                <a:ea typeface="Cambria" panose="02040503050406030204" pitchFamily="18" charset="0"/>
              </a:rPr>
              <a:t> IN</a:t>
            </a:r>
            <a:r>
              <a:rPr lang="en-US" altLang="en-US" sz="2200" dirty="0">
                <a:latin typeface="Cambria" panose="02040503050406030204" pitchFamily="18" charset="0"/>
                <a:ea typeface="Cambria" panose="02040503050406030204" pitchFamily="18" charset="0"/>
              </a:rPr>
              <a:t>: passed parameter is a Read only value. Cannot be changed by the procedure</a:t>
            </a:r>
          </a:p>
          <a:p>
            <a:pPr lvl="1" algn="just"/>
            <a:r>
              <a:rPr lang="en-US" altLang="en-US" sz="2200" dirty="0">
                <a:latin typeface="Cambria" panose="02040503050406030204" pitchFamily="18" charset="0"/>
                <a:ea typeface="Cambria" panose="02040503050406030204" pitchFamily="18" charset="0"/>
              </a:rPr>
              <a:t>2.</a:t>
            </a:r>
            <a:r>
              <a:rPr lang="en-US" altLang="en-US" sz="2200" dirty="0">
                <a:solidFill>
                  <a:srgbClr val="FF0000"/>
                </a:solidFill>
                <a:latin typeface="Cambria" panose="02040503050406030204" pitchFamily="18" charset="0"/>
                <a:ea typeface="Cambria" panose="02040503050406030204" pitchFamily="18" charset="0"/>
              </a:rPr>
              <a:t> OUT</a:t>
            </a:r>
            <a:r>
              <a:rPr lang="en-US" altLang="en-US" sz="2200" dirty="0">
                <a:latin typeface="Cambria" panose="02040503050406030204" pitchFamily="18" charset="0"/>
                <a:ea typeface="Cambria" panose="02040503050406030204" pitchFamily="18" charset="0"/>
              </a:rPr>
              <a:t>: write-only value. Always comes on the left side of an assignment statement</a:t>
            </a:r>
          </a:p>
          <a:p>
            <a:pPr lvl="1" algn="just"/>
            <a:r>
              <a:rPr lang="en-US" altLang="en-US" sz="2200" dirty="0">
                <a:latin typeface="Cambria" panose="02040503050406030204" pitchFamily="18" charset="0"/>
                <a:ea typeface="Cambria" panose="02040503050406030204" pitchFamily="18" charset="0"/>
              </a:rPr>
              <a:t>3.</a:t>
            </a:r>
            <a:r>
              <a:rPr lang="en-US" altLang="en-US" sz="2200" dirty="0">
                <a:solidFill>
                  <a:srgbClr val="FF0000"/>
                </a:solidFill>
                <a:latin typeface="Cambria" panose="02040503050406030204" pitchFamily="18" charset="0"/>
                <a:ea typeface="Cambria" panose="02040503050406030204" pitchFamily="18" charset="0"/>
              </a:rPr>
              <a:t> IN OUT</a:t>
            </a:r>
            <a:r>
              <a:rPr lang="en-US" altLang="en-US" sz="2200" dirty="0">
                <a:latin typeface="Cambria" panose="02040503050406030204" pitchFamily="18" charset="0"/>
                <a:ea typeface="Cambria" panose="02040503050406030204" pitchFamily="18" charset="0"/>
              </a:rPr>
              <a:t>: its value can be changed</a:t>
            </a:r>
          </a:p>
          <a:p>
            <a:pPr marL="285750" indent="-285750" algn="just">
              <a:buFont typeface="Wingdings" panose="05000000000000000000" pitchFamily="2" charset="2"/>
              <a:buChar char="Ø"/>
            </a:pPr>
            <a:endParaRPr lang="en-US" altLang="en-US" sz="2200" dirty="0">
              <a:latin typeface="Cambria" panose="02040503050406030204" pitchFamily="18" charset="0"/>
              <a:ea typeface="Cambria" panose="02040503050406030204" pitchFamily="18" charset="0"/>
            </a:endParaRPr>
          </a:p>
        </p:txBody>
      </p:sp>
      <p:sp>
        <p:nvSpPr>
          <p:cNvPr id="5" name="Title 1"/>
          <p:cNvSpPr txBox="1">
            <a:spLocks/>
          </p:cNvSpPr>
          <p:nvPr/>
        </p:nvSpPr>
        <p:spPr>
          <a:xfrm>
            <a:off x="0" y="108523"/>
            <a:ext cx="11024315" cy="4977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ambria" panose="02040503050406030204" pitchFamily="18" charset="0"/>
                <a:ea typeface="Cambria" panose="02040503050406030204" pitchFamily="18" charset="0"/>
              </a:rPr>
              <a:t>Stored Procedure(Stored Programs)</a:t>
            </a:r>
          </a:p>
        </p:txBody>
      </p:sp>
    </p:spTree>
    <p:extLst>
      <p:ext uri="{BB962C8B-B14F-4D97-AF65-F5344CB8AC3E}">
        <p14:creationId xmlns:p14="http://schemas.microsoft.com/office/powerpoint/2010/main" val="2215695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normAutofit/>
          </a:bodyPr>
          <a:lstStyle/>
          <a:p>
            <a:r>
              <a:rPr lang="en-US" dirty="0"/>
              <a:t>PL / SQL </a:t>
            </a:r>
            <a:r>
              <a:rPr lang="en-US" sz="3600" dirty="0">
                <a:latin typeface="Cambria" panose="02040503050406030204" pitchFamily="18" charset="0"/>
                <a:ea typeface="Cambria" panose="02040503050406030204" pitchFamily="18" charset="0"/>
              </a:rPr>
              <a:t>Stored Procedure(Stored Programs)</a:t>
            </a:r>
            <a:endParaRPr lang="en-US" dirty="0"/>
          </a:p>
        </p:txBody>
      </p:sp>
      <p:sp>
        <p:nvSpPr>
          <p:cNvPr id="3" name="Content Placeholder 2"/>
          <p:cNvSpPr>
            <a:spLocks noGrp="1"/>
          </p:cNvSpPr>
          <p:nvPr>
            <p:ph idx="1"/>
          </p:nvPr>
        </p:nvSpPr>
        <p:spPr>
          <a:xfrm>
            <a:off x="131181" y="863444"/>
            <a:ext cx="5286980" cy="5590565"/>
          </a:xfrm>
        </p:spPr>
        <p:txBody>
          <a:bodyPr/>
          <a:lstStyle/>
          <a:p>
            <a:r>
              <a:rPr lang="en-US" dirty="0"/>
              <a:t>Syntax: </a:t>
            </a:r>
          </a:p>
          <a:p>
            <a:pPr marL="0" indent="0">
              <a:buNone/>
            </a:pPr>
            <a:r>
              <a:rPr lang="en-US" dirty="0"/>
              <a:t>CREATE [OR REPLACE] PROCEDURE </a:t>
            </a:r>
            <a:r>
              <a:rPr lang="en-US" dirty="0" err="1"/>
              <a:t>procedurename</a:t>
            </a:r>
            <a:r>
              <a:rPr lang="en-US" dirty="0"/>
              <a:t> </a:t>
            </a:r>
          </a:p>
          <a:p>
            <a:pPr marL="0" indent="0">
              <a:buNone/>
            </a:pPr>
            <a:r>
              <a:rPr lang="en-US" dirty="0"/>
              <a:t>[(</a:t>
            </a:r>
            <a:r>
              <a:rPr lang="en-US" dirty="0" err="1"/>
              <a:t>parametername</a:t>
            </a:r>
            <a:r>
              <a:rPr lang="en-US" dirty="0"/>
              <a:t> [IN | OUT | IN OUT] type [, ...])] </a:t>
            </a:r>
          </a:p>
          <a:p>
            <a:pPr marL="0" indent="0">
              <a:buNone/>
            </a:pPr>
            <a:r>
              <a:rPr lang="en-US" dirty="0"/>
              <a:t>{IS | AS} </a:t>
            </a:r>
          </a:p>
          <a:p>
            <a:pPr marL="0" indent="0">
              <a:buNone/>
            </a:pPr>
            <a:r>
              <a:rPr lang="en-US" dirty="0"/>
              <a:t>BEGIN </a:t>
            </a:r>
          </a:p>
          <a:p>
            <a:pPr marL="0" indent="0">
              <a:buNone/>
            </a:pPr>
            <a:r>
              <a:rPr lang="en-US" dirty="0"/>
              <a:t>  &lt; </a:t>
            </a:r>
            <a:r>
              <a:rPr lang="en-US" dirty="0" err="1"/>
              <a:t>procedurebody</a:t>
            </a:r>
            <a:r>
              <a:rPr lang="en-US" dirty="0"/>
              <a:t> &gt; </a:t>
            </a:r>
          </a:p>
          <a:p>
            <a:pPr marL="0" indent="0">
              <a:buNone/>
            </a:pPr>
            <a:r>
              <a:rPr lang="en-US" dirty="0"/>
              <a:t>END </a:t>
            </a:r>
            <a:r>
              <a:rPr lang="en-US" dirty="0" err="1"/>
              <a:t>procedurename</a:t>
            </a:r>
            <a:r>
              <a:rPr lang="en-US" dirty="0"/>
              <a:t>;</a:t>
            </a:r>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itchFamily="34" charset="0"/>
                <a:cs typeface="Arial" pitchFamily="34" charset="0"/>
              </a:rPr>
              <a:t>Where</a:t>
            </a:r>
          </a:p>
          <a:p>
            <a:r>
              <a:rPr lang="en-US" sz="2000" dirty="0">
                <a:latin typeface="Arial" pitchFamily="34" charset="0"/>
                <a:cs typeface="Arial" pitchFamily="34" charset="0"/>
              </a:rPr>
              <a:t>procedure-name -  specifies the name of the procedure.</a:t>
            </a:r>
          </a:p>
          <a:p>
            <a:r>
              <a:rPr lang="en-US" sz="2000" dirty="0">
                <a:latin typeface="Arial" pitchFamily="34" charset="0"/>
                <a:cs typeface="Arial" pitchFamily="34" charset="0"/>
              </a:rPr>
              <a:t>[OR REPLACE] - allows the modification of an existing procedure.</a:t>
            </a:r>
          </a:p>
          <a:p>
            <a:r>
              <a:rPr lang="en-US" sz="2000" dirty="0">
                <a:latin typeface="Arial" pitchFamily="34" charset="0"/>
                <a:cs typeface="Arial" pitchFamily="34" charset="0"/>
              </a:rPr>
              <a:t>The optional parameter list contains name, mode and types of the parameters. </a:t>
            </a:r>
          </a:p>
          <a:p>
            <a:r>
              <a:rPr lang="en-US" sz="2000" dirty="0">
                <a:latin typeface="Arial" pitchFamily="34" charset="0"/>
                <a:cs typeface="Arial" pitchFamily="34" charset="0"/>
              </a:rPr>
              <a:t>IN represents the value that will be passed from outside </a:t>
            </a:r>
          </a:p>
          <a:p>
            <a:r>
              <a:rPr lang="en-US" sz="2000" dirty="0">
                <a:latin typeface="Arial" pitchFamily="34" charset="0"/>
                <a:cs typeface="Arial" pitchFamily="34" charset="0"/>
              </a:rPr>
              <a:t>OUT represents the parameter that will be used to return a value outside of the procedure.</a:t>
            </a:r>
          </a:p>
          <a:p>
            <a:r>
              <a:rPr lang="en-US" sz="2000" dirty="0">
                <a:latin typeface="Arial" pitchFamily="34" charset="0"/>
                <a:cs typeface="Arial" pitchFamily="34" charset="0"/>
              </a:rPr>
              <a:t>procedure-body - contains the executable part.</a:t>
            </a:r>
          </a:p>
          <a:p>
            <a:r>
              <a:rPr lang="en-US" sz="2000" dirty="0">
                <a:latin typeface="Arial" pitchFamily="34" charset="0"/>
                <a:cs typeface="Arial" pitchFamily="34" charset="0"/>
              </a:rPr>
              <a:t>The AS keyword - is used instead of the IS keyword for creating a standalone procedure.</a:t>
            </a:r>
          </a:p>
        </p:txBody>
      </p:sp>
    </p:spTree>
    <p:extLst>
      <p:ext uri="{BB962C8B-B14F-4D97-AF65-F5344CB8AC3E}">
        <p14:creationId xmlns:p14="http://schemas.microsoft.com/office/powerpoint/2010/main" val="13962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1400EC-8577-48AA-94AF-DF8D82F36353}"/>
              </a:ext>
            </a:extLst>
          </p:cNvPr>
          <p:cNvSpPr txBox="1"/>
          <p:nvPr/>
        </p:nvSpPr>
        <p:spPr>
          <a:xfrm>
            <a:off x="1646501" y="894339"/>
            <a:ext cx="5562601" cy="3123932"/>
          </a:xfrm>
          <a:prstGeom prst="rect">
            <a:avLst/>
          </a:prstGeom>
          <a:noFill/>
        </p:spPr>
        <p:txBody>
          <a:bodyPr wrap="square">
            <a:spAutoFit/>
          </a:bodyPr>
          <a:lstStyle/>
          <a:p>
            <a:r>
              <a:rPr lang="en-US" altLang="en-US" sz="2400" b="1" dirty="0">
                <a:latin typeface="Cambria" panose="02040503050406030204" pitchFamily="18" charset="0"/>
                <a:ea typeface="Cambria" panose="02040503050406030204" pitchFamily="18" charset="0"/>
              </a:rPr>
              <a:t>EXAMPLE:</a:t>
            </a:r>
          </a:p>
          <a:p>
            <a:endParaRPr lang="en-US" altLang="en-US" sz="2400" b="1" dirty="0">
              <a:latin typeface="Cambria" panose="02040503050406030204" pitchFamily="18" charset="0"/>
              <a:ea typeface="Cambria" panose="02040503050406030204" pitchFamily="18" charset="0"/>
            </a:endParaRPr>
          </a:p>
          <a:p>
            <a:r>
              <a:rPr lang="en-US" altLang="en-US" sz="2400" dirty="0">
                <a:latin typeface="Cambria" panose="02040503050406030204" pitchFamily="18" charset="0"/>
                <a:ea typeface="Cambria" panose="02040503050406030204" pitchFamily="18" charset="0"/>
              </a:rPr>
              <a:t>CREATE OR REPLACE PROCEDURE greetings </a:t>
            </a:r>
          </a:p>
          <a:p>
            <a:r>
              <a:rPr lang="en-US" altLang="en-US" sz="2400" dirty="0">
                <a:latin typeface="Cambria" panose="02040503050406030204" pitchFamily="18" charset="0"/>
                <a:ea typeface="Cambria" panose="02040503050406030204" pitchFamily="18" charset="0"/>
              </a:rPr>
              <a:t>AS </a:t>
            </a:r>
          </a:p>
          <a:p>
            <a:r>
              <a:rPr lang="en-US" altLang="en-US" sz="2400" dirty="0">
                <a:latin typeface="Cambria" panose="02040503050406030204" pitchFamily="18" charset="0"/>
                <a:ea typeface="Cambria" panose="02040503050406030204" pitchFamily="18" charset="0"/>
              </a:rPr>
              <a:t>BEGIN </a:t>
            </a:r>
          </a:p>
          <a:p>
            <a:r>
              <a:rPr lang="en-US" altLang="en-US" sz="2400" dirty="0">
                <a:latin typeface="Cambria" panose="02040503050406030204" pitchFamily="18" charset="0"/>
                <a:ea typeface="Cambria" panose="02040503050406030204" pitchFamily="18" charset="0"/>
              </a:rPr>
              <a:t>   </a:t>
            </a:r>
            <a:r>
              <a:rPr lang="en-US" altLang="en-US" sz="2400" dirty="0" err="1">
                <a:latin typeface="Cambria" panose="02040503050406030204" pitchFamily="18" charset="0"/>
                <a:ea typeface="Cambria" panose="02040503050406030204" pitchFamily="18" charset="0"/>
              </a:rPr>
              <a:t>dbms_output.put_line</a:t>
            </a:r>
            <a:r>
              <a:rPr lang="en-US" altLang="en-US" sz="2400" dirty="0">
                <a:latin typeface="Cambria" panose="02040503050406030204" pitchFamily="18" charset="0"/>
                <a:ea typeface="Cambria" panose="02040503050406030204" pitchFamily="18" charset="0"/>
              </a:rPr>
              <a:t>('Hello World!'); </a:t>
            </a:r>
          </a:p>
          <a:p>
            <a:r>
              <a:rPr lang="en-US" altLang="en-US" sz="2400" dirty="0">
                <a:latin typeface="Cambria" panose="02040503050406030204" pitchFamily="18" charset="0"/>
                <a:ea typeface="Cambria" panose="02040503050406030204" pitchFamily="18" charset="0"/>
              </a:rPr>
              <a:t>END; </a:t>
            </a:r>
          </a:p>
          <a:p>
            <a:endParaRPr lang="en-US" sz="500" b="1"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413D92E2-9038-46B0-80CD-9C28FBF4E72E}"/>
              </a:ext>
            </a:extLst>
          </p:cNvPr>
          <p:cNvSpPr txBox="1"/>
          <p:nvPr/>
        </p:nvSpPr>
        <p:spPr>
          <a:xfrm>
            <a:off x="7394431" y="1231808"/>
            <a:ext cx="2290353" cy="2554545"/>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The following example creates a simple procedure that displays the string 'Hello World!' on the screen when executed.</a:t>
            </a:r>
          </a:p>
        </p:txBody>
      </p:sp>
      <p:sp>
        <p:nvSpPr>
          <p:cNvPr id="10" name="TextBox 9">
            <a:extLst>
              <a:ext uri="{FF2B5EF4-FFF2-40B4-BE49-F238E27FC236}">
                <a16:creationId xmlns:a16="http://schemas.microsoft.com/office/drawing/2014/main" id="{70752B6A-7073-480E-AC7D-A33139C9655E}"/>
              </a:ext>
            </a:extLst>
          </p:cNvPr>
          <p:cNvSpPr txBox="1"/>
          <p:nvPr/>
        </p:nvSpPr>
        <p:spPr>
          <a:xfrm>
            <a:off x="1500631" y="4902899"/>
            <a:ext cx="6176555" cy="430887"/>
          </a:xfrm>
          <a:prstGeom prst="rect">
            <a:avLst/>
          </a:prstGeom>
          <a:noFill/>
        </p:spPr>
        <p:txBody>
          <a:bodyPr wrap="square">
            <a:spAutoFit/>
          </a:bodyPr>
          <a:lstStyle/>
          <a:p>
            <a:r>
              <a:rPr lang="en-US" altLang="en-US" sz="2200" b="1" dirty="0">
                <a:latin typeface="Cambria" panose="02040503050406030204" pitchFamily="18" charset="0"/>
                <a:ea typeface="Cambria" panose="02040503050406030204" pitchFamily="18" charset="0"/>
              </a:rPr>
              <a:t>EXECUTE greetings;</a:t>
            </a:r>
            <a:endParaRPr lang="en-US" sz="2200" b="1"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4C397EFC-CBB5-4DCB-95C7-DABB9F3DAA06}"/>
              </a:ext>
            </a:extLst>
          </p:cNvPr>
          <p:cNvSpPr txBox="1"/>
          <p:nvPr/>
        </p:nvSpPr>
        <p:spPr>
          <a:xfrm>
            <a:off x="7394431" y="4610510"/>
            <a:ext cx="2290353" cy="1015663"/>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Command to Execute the Store Procedure</a:t>
            </a:r>
            <a:endParaRPr lang="en-US" sz="2000" b="1" dirty="0">
              <a:solidFill>
                <a:srgbClr val="FF0000"/>
              </a:solidFill>
            </a:endParaRPr>
          </a:p>
        </p:txBody>
      </p:sp>
      <p:sp>
        <p:nvSpPr>
          <p:cNvPr id="7" name="Rectangle 4"/>
          <p:cNvSpPr>
            <a:spLocks noChangeArrowheads="1"/>
          </p:cNvSpPr>
          <p:nvPr/>
        </p:nvSpPr>
        <p:spPr bwMode="auto">
          <a:xfrm>
            <a:off x="1500631" y="6129008"/>
            <a:ext cx="4143376" cy="430887"/>
          </a:xfrm>
          <a:prstGeom prst="rect">
            <a:avLst/>
          </a:prstGeom>
          <a:noFill/>
        </p:spPr>
        <p:txBody>
          <a:bodyPr wrap="square">
            <a:spAutoFit/>
          </a:bodyPr>
          <a:lstStyle/>
          <a:p>
            <a:r>
              <a:rPr lang="en-US" altLang="en-US" sz="2200" b="1" dirty="0">
                <a:latin typeface="Cambria" panose="02040503050406030204" pitchFamily="18" charset="0"/>
                <a:ea typeface="Cambria" panose="02040503050406030204" pitchFamily="18" charset="0"/>
              </a:rPr>
              <a:t>Output: Hello World! </a:t>
            </a:r>
          </a:p>
        </p:txBody>
      </p:sp>
      <p:sp>
        <p:nvSpPr>
          <p:cNvPr id="11" name="Title 1"/>
          <p:cNvSpPr txBox="1">
            <a:spLocks/>
          </p:cNvSpPr>
          <p:nvPr/>
        </p:nvSpPr>
        <p:spPr>
          <a:xfrm>
            <a:off x="0" y="108523"/>
            <a:ext cx="11024315" cy="4977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Cambria" panose="02040503050406030204" pitchFamily="18" charset="0"/>
                <a:ea typeface="Cambria" panose="02040503050406030204" pitchFamily="18" charset="0"/>
              </a:rPr>
              <a:t>Stored Procedure(Stored Programs)</a:t>
            </a:r>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59118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1400EC-8577-48AA-94AF-DF8D82F36353}"/>
              </a:ext>
            </a:extLst>
          </p:cNvPr>
          <p:cNvSpPr txBox="1"/>
          <p:nvPr/>
        </p:nvSpPr>
        <p:spPr>
          <a:xfrm>
            <a:off x="860890" y="907217"/>
            <a:ext cx="5562601" cy="5678478"/>
          </a:xfrm>
          <a:prstGeom prst="rect">
            <a:avLst/>
          </a:prstGeom>
          <a:noFill/>
        </p:spPr>
        <p:txBody>
          <a:bodyPr wrap="square">
            <a:spAutoFit/>
          </a:bodyPr>
          <a:lstStyle/>
          <a:p>
            <a:r>
              <a:rPr lang="en-US" altLang="en-US" sz="2400" b="1" dirty="0">
                <a:latin typeface="Cambria" panose="02040503050406030204" pitchFamily="18" charset="0"/>
                <a:ea typeface="Cambria" panose="02040503050406030204" pitchFamily="18" charset="0"/>
              </a:rPr>
              <a:t>EXAMPLE:</a:t>
            </a:r>
          </a:p>
          <a:p>
            <a:endParaRPr lang="en-US" sz="500" b="1" dirty="0">
              <a:latin typeface="Cambria" panose="02040503050406030204" pitchFamily="18" charset="0"/>
              <a:ea typeface="Cambria" panose="02040503050406030204" pitchFamily="18" charset="0"/>
            </a:endParaRPr>
          </a:p>
          <a:p>
            <a:r>
              <a:rPr lang="en-US" sz="2200" dirty="0">
                <a:latin typeface="Cambria" panose="02040503050406030204" pitchFamily="18" charset="0"/>
                <a:ea typeface="Cambria" panose="02040503050406030204" pitchFamily="18" charset="0"/>
              </a:rPr>
              <a:t>Create or replace procedure </a:t>
            </a:r>
            <a:r>
              <a:rPr lang="en-US" sz="2200" dirty="0" err="1">
                <a:latin typeface="Cambria" panose="02040503050406030204" pitchFamily="18" charset="0"/>
                <a:ea typeface="Cambria" panose="02040503050406030204" pitchFamily="18" charset="0"/>
              </a:rPr>
              <a:t>account_update</a:t>
            </a:r>
            <a:r>
              <a:rPr lang="en-US" sz="2200" dirty="0">
                <a:latin typeface="Cambria" panose="02040503050406030204" pitchFamily="18" charset="0"/>
                <a:ea typeface="Cambria" panose="02040503050406030204" pitchFamily="18" charset="0"/>
              </a:rPr>
              <a:t> </a:t>
            </a:r>
          </a:p>
          <a:p>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curr_acc_no</a:t>
            </a:r>
            <a:r>
              <a:rPr lang="en-US" sz="2200" dirty="0">
                <a:latin typeface="Cambria" panose="02040503050406030204" pitchFamily="18" charset="0"/>
                <a:ea typeface="Cambria" panose="02040503050406030204" pitchFamily="18" charset="0"/>
              </a:rPr>
              <a:t> IN varchar2,</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curr_name</a:t>
            </a:r>
            <a:r>
              <a:rPr lang="en-US" sz="2200" dirty="0">
                <a:latin typeface="Cambria" panose="02040503050406030204" pitchFamily="18" charset="0"/>
                <a:ea typeface="Cambria" panose="02040503050406030204" pitchFamily="18" charset="0"/>
              </a:rPr>
              <a:t> IN varchar2,</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curr_balance</a:t>
            </a:r>
            <a:r>
              <a:rPr lang="en-US" sz="2200" dirty="0">
                <a:latin typeface="Cambria" panose="02040503050406030204" pitchFamily="18" charset="0"/>
                <a:ea typeface="Cambria" panose="02040503050406030204" pitchFamily="18" charset="0"/>
              </a:rPr>
              <a:t> IN number</a:t>
            </a:r>
          </a:p>
          <a:p>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IS</a:t>
            </a:r>
          </a:p>
          <a:p>
            <a:r>
              <a:rPr lang="en-US" sz="2200" dirty="0">
                <a:latin typeface="Cambria" panose="02040503050406030204" pitchFamily="18" charset="0"/>
                <a:ea typeface="Cambria" panose="02040503050406030204" pitchFamily="18" charset="0"/>
              </a:rPr>
              <a:t>BEGIN</a:t>
            </a:r>
          </a:p>
          <a:p>
            <a:r>
              <a:rPr lang="en-US" sz="2200" dirty="0">
                <a:latin typeface="Cambria" panose="02040503050406030204" pitchFamily="18" charset="0"/>
                <a:ea typeface="Cambria" panose="02040503050406030204" pitchFamily="18" charset="0"/>
              </a:rPr>
              <a:t>	update account  	</a:t>
            </a:r>
          </a:p>
          <a:p>
            <a:r>
              <a:rPr lang="en-US" sz="2200" dirty="0">
                <a:latin typeface="Cambria" panose="02040503050406030204" pitchFamily="18" charset="0"/>
                <a:ea typeface="Cambria" panose="02040503050406030204" pitchFamily="18" charset="0"/>
              </a:rPr>
              <a:t> 	set balance = </a:t>
            </a:r>
            <a:r>
              <a:rPr lang="en-US" sz="2200" dirty="0" err="1">
                <a:latin typeface="Cambria" panose="02040503050406030204" pitchFamily="18" charset="0"/>
                <a:ea typeface="Cambria" panose="02040503050406030204" pitchFamily="18" charset="0"/>
              </a:rPr>
              <a:t>curr_balance</a:t>
            </a:r>
            <a:endParaRPr lang="en-US" sz="2200" dirty="0">
              <a:latin typeface="Cambria" panose="02040503050406030204" pitchFamily="18" charset="0"/>
              <a:ea typeface="Cambria" panose="02040503050406030204" pitchFamily="18" charset="0"/>
            </a:endParaRPr>
          </a:p>
          <a:p>
            <a:r>
              <a:rPr lang="en-US" sz="2200" dirty="0">
                <a:latin typeface="Cambria" panose="02040503050406030204" pitchFamily="18" charset="0"/>
                <a:ea typeface="Cambria" panose="02040503050406030204" pitchFamily="18" charset="0"/>
              </a:rPr>
              <a:t> 	where </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acc_no</a:t>
            </a:r>
            <a:r>
              <a:rPr lang="en-US" sz="2200" dirty="0">
                <a:latin typeface="Cambria" panose="02040503050406030204" pitchFamily="18" charset="0"/>
                <a:ea typeface="Cambria" panose="02040503050406030204" pitchFamily="18" charset="0"/>
              </a:rPr>
              <a:t> = </a:t>
            </a:r>
            <a:r>
              <a:rPr lang="en-US" sz="2200" dirty="0" err="1">
                <a:latin typeface="Cambria" panose="02040503050406030204" pitchFamily="18" charset="0"/>
                <a:ea typeface="Cambria" panose="02040503050406030204" pitchFamily="18" charset="0"/>
              </a:rPr>
              <a:t>curr_acc_no</a:t>
            </a:r>
            <a:r>
              <a:rPr lang="en-US" sz="2200" dirty="0">
                <a:latin typeface="Cambria" panose="02040503050406030204" pitchFamily="18" charset="0"/>
                <a:ea typeface="Cambria" panose="02040503050406030204" pitchFamily="18" charset="0"/>
              </a:rPr>
              <a:t> and</a:t>
            </a:r>
          </a:p>
          <a:p>
            <a:r>
              <a:rPr lang="en-US" sz="2200" dirty="0">
                <a:latin typeface="Cambria" panose="02040503050406030204" pitchFamily="18" charset="0"/>
                <a:ea typeface="Cambria" panose="02040503050406030204" pitchFamily="18" charset="0"/>
              </a:rPr>
              <a:t>	name = </a:t>
            </a:r>
            <a:r>
              <a:rPr lang="en-US" sz="2200" dirty="0" err="1">
                <a:latin typeface="Cambria" panose="02040503050406030204" pitchFamily="18" charset="0"/>
                <a:ea typeface="Cambria" panose="02040503050406030204" pitchFamily="18" charset="0"/>
              </a:rPr>
              <a:t>curr_name</a:t>
            </a:r>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	COMMIT;</a:t>
            </a:r>
          </a:p>
          <a:p>
            <a:r>
              <a:rPr lang="en-US" sz="2200" dirty="0">
                <a:latin typeface="Cambria" panose="02040503050406030204" pitchFamily="18" charset="0"/>
                <a:ea typeface="Cambria" panose="02040503050406030204" pitchFamily="18" charset="0"/>
              </a:rPr>
              <a:t>END;</a:t>
            </a:r>
          </a:p>
        </p:txBody>
      </p:sp>
      <p:sp>
        <p:nvSpPr>
          <p:cNvPr id="8" name="TextBox 7">
            <a:extLst>
              <a:ext uri="{FF2B5EF4-FFF2-40B4-BE49-F238E27FC236}">
                <a16:creationId xmlns:a16="http://schemas.microsoft.com/office/drawing/2014/main" id="{413D92E2-9038-46B0-80CD-9C28FBF4E72E}"/>
              </a:ext>
            </a:extLst>
          </p:cNvPr>
          <p:cNvSpPr txBox="1"/>
          <p:nvPr/>
        </p:nvSpPr>
        <p:spPr>
          <a:xfrm>
            <a:off x="6670396" y="1083132"/>
            <a:ext cx="2290353" cy="2862322"/>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The Following Stored Procedure updates the balance of the account for a given account number and name of the account.</a:t>
            </a:r>
            <a:endParaRPr lang="en-US" sz="2000" b="1" dirty="0">
              <a:solidFill>
                <a:srgbClr val="FF0000"/>
              </a:solidFill>
            </a:endParaRPr>
          </a:p>
        </p:txBody>
      </p:sp>
      <p:sp>
        <p:nvSpPr>
          <p:cNvPr id="10" name="TextBox 9">
            <a:extLst>
              <a:ext uri="{FF2B5EF4-FFF2-40B4-BE49-F238E27FC236}">
                <a16:creationId xmlns:a16="http://schemas.microsoft.com/office/drawing/2014/main" id="{70752B6A-7073-480E-AC7D-A33139C9655E}"/>
              </a:ext>
            </a:extLst>
          </p:cNvPr>
          <p:cNvSpPr txBox="1"/>
          <p:nvPr/>
        </p:nvSpPr>
        <p:spPr>
          <a:xfrm>
            <a:off x="5872471" y="5808577"/>
            <a:ext cx="6176555" cy="430887"/>
          </a:xfrm>
          <a:prstGeom prst="rect">
            <a:avLst/>
          </a:prstGeom>
          <a:noFill/>
        </p:spPr>
        <p:txBody>
          <a:bodyPr wrap="square">
            <a:spAutoFit/>
          </a:bodyPr>
          <a:lstStyle/>
          <a:p>
            <a:r>
              <a:rPr lang="en-US" altLang="en-US" sz="2200" b="1" dirty="0">
                <a:latin typeface="Cambria" panose="02040503050406030204" pitchFamily="18" charset="0"/>
                <a:ea typeface="Cambria" panose="02040503050406030204" pitchFamily="18" charset="0"/>
              </a:rPr>
              <a:t>Execute </a:t>
            </a:r>
            <a:r>
              <a:rPr lang="en-US" altLang="en-US" sz="2200" b="1" dirty="0" err="1">
                <a:latin typeface="Cambria" panose="02040503050406030204" pitchFamily="18" charset="0"/>
                <a:ea typeface="Cambria" panose="02040503050406030204" pitchFamily="18" charset="0"/>
              </a:rPr>
              <a:t>account_update</a:t>
            </a:r>
            <a:r>
              <a:rPr lang="en-US" altLang="en-US" sz="2200" b="1" dirty="0">
                <a:latin typeface="Cambria" panose="02040503050406030204" pitchFamily="18" charset="0"/>
                <a:ea typeface="Cambria" panose="02040503050406030204" pitchFamily="18" charset="0"/>
              </a:rPr>
              <a:t>(‘A001’,’Patel’,125000);</a:t>
            </a:r>
            <a:endParaRPr lang="en-US" sz="2200" b="1"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4C397EFC-CBB5-4DCB-95C7-DABB9F3DAA06}"/>
              </a:ext>
            </a:extLst>
          </p:cNvPr>
          <p:cNvSpPr txBox="1"/>
          <p:nvPr/>
        </p:nvSpPr>
        <p:spPr>
          <a:xfrm>
            <a:off x="7923656" y="4792914"/>
            <a:ext cx="2290353" cy="1015663"/>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Command to Execute the Store Procedure</a:t>
            </a:r>
            <a:endParaRPr lang="en-US" sz="2000" b="1" dirty="0">
              <a:solidFill>
                <a:srgbClr val="FF0000"/>
              </a:solidFill>
            </a:endParaRPr>
          </a:p>
        </p:txBody>
      </p:sp>
      <p:sp>
        <p:nvSpPr>
          <p:cNvPr id="7" name="Title 1"/>
          <p:cNvSpPr txBox="1">
            <a:spLocks/>
          </p:cNvSpPr>
          <p:nvPr/>
        </p:nvSpPr>
        <p:spPr>
          <a:xfrm>
            <a:off x="0" y="108523"/>
            <a:ext cx="11024315" cy="4977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Cambria" panose="02040503050406030204" pitchFamily="18" charset="0"/>
                <a:ea typeface="Cambria" panose="02040503050406030204" pitchFamily="18" charset="0"/>
              </a:rPr>
              <a:t>Stored Procedure(Stored Programs)</a:t>
            </a:r>
            <a:endParaRPr lang="en-US" sz="3200" b="1" dirty="0">
              <a:latin typeface="Cambria" panose="02040503050406030204" pitchFamily="18" charset="0"/>
              <a:ea typeface="Cambria" panose="02040503050406030204" pitchFamily="18" charset="0"/>
            </a:endParaRPr>
          </a:p>
        </p:txBody>
      </p:sp>
      <p:sp>
        <p:nvSpPr>
          <p:cNvPr id="3" name="Rectangle 2"/>
          <p:cNvSpPr/>
          <p:nvPr/>
        </p:nvSpPr>
        <p:spPr>
          <a:xfrm>
            <a:off x="5512157" y="4662152"/>
            <a:ext cx="6536869" cy="191895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15102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PL/SQL </a:t>
            </a:r>
            <a:r>
              <a:rPr lang="en-US" dirty="0"/>
              <a:t>Procedure </a:t>
            </a:r>
            <a:r>
              <a:rPr lang="en-IN" dirty="0"/>
              <a:t>Example</a:t>
            </a:r>
            <a:endParaRPr lang="en-US" dirty="0"/>
          </a:p>
        </p:txBody>
      </p:sp>
      <p:sp>
        <p:nvSpPr>
          <p:cNvPr id="3" name="Content Placeholder 2"/>
          <p:cNvSpPr>
            <a:spLocks noGrp="1"/>
          </p:cNvSpPr>
          <p:nvPr>
            <p:ph idx="1"/>
          </p:nvPr>
        </p:nvSpPr>
        <p:spPr/>
        <p:txBody>
          <a:bodyPr/>
          <a:lstStyle/>
          <a:p>
            <a:r>
              <a:rPr lang="en-US" dirty="0"/>
              <a:t>To delete Procedure: </a:t>
            </a:r>
          </a:p>
          <a:p>
            <a:r>
              <a:rPr lang="en-US" dirty="0"/>
              <a:t>Syntax: DROP PROCEDURE procedure-name; </a:t>
            </a:r>
          </a:p>
          <a:p>
            <a:r>
              <a:rPr lang="en-US" dirty="0"/>
              <a:t>Example: DROP PROCEDURE greetings;</a:t>
            </a:r>
          </a:p>
          <a:p>
            <a:endParaRPr lang="en-US" dirty="0"/>
          </a:p>
        </p:txBody>
      </p:sp>
    </p:spTree>
    <p:extLst>
      <p:ext uri="{BB962C8B-B14F-4D97-AF65-F5344CB8AC3E}">
        <p14:creationId xmlns:p14="http://schemas.microsoft.com/office/powerpoint/2010/main" val="3892853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US" dirty="0"/>
              <a:t>Procedure  </a:t>
            </a:r>
            <a:r>
              <a:rPr lang="en-IN" dirty="0"/>
              <a:t>Example</a:t>
            </a:r>
          </a:p>
        </p:txBody>
      </p:sp>
      <p:sp>
        <p:nvSpPr>
          <p:cNvPr id="3" name="Content Placeholder 2"/>
          <p:cNvSpPr>
            <a:spLocks noGrp="1"/>
          </p:cNvSpPr>
          <p:nvPr>
            <p:ph idx="1"/>
          </p:nvPr>
        </p:nvSpPr>
        <p:spPr/>
        <p:txBody>
          <a:bodyPr/>
          <a:lstStyle/>
          <a:p>
            <a:r>
              <a:rPr lang="en-US" b="1" dirty="0"/>
              <a:t>Example: Creates a simple procedure that displays the string 'Hello World!' on the screen when executed.</a:t>
            </a:r>
          </a:p>
          <a:p>
            <a:pPr marL="0" indent="0">
              <a:buNone/>
            </a:pPr>
            <a:r>
              <a:rPr lang="en-US" dirty="0">
                <a:latin typeface="Arial" pitchFamily="34" charset="0"/>
                <a:cs typeface="Arial" pitchFamily="34" charset="0"/>
              </a:rPr>
              <a:t>CREATE OR REPLACE PROCEDURE greetings </a:t>
            </a:r>
          </a:p>
          <a:p>
            <a:pPr marL="0" indent="0">
              <a:buNone/>
            </a:pPr>
            <a:r>
              <a:rPr lang="en-US" dirty="0">
                <a:latin typeface="Arial" pitchFamily="34" charset="0"/>
                <a:cs typeface="Arial" pitchFamily="34" charset="0"/>
              </a:rPr>
              <a:t>AS </a:t>
            </a:r>
          </a:p>
          <a:p>
            <a:pPr marL="0" indent="0">
              <a:buNone/>
            </a:pPr>
            <a:r>
              <a:rPr lang="en-US" dirty="0">
                <a:latin typeface="Arial" pitchFamily="34" charset="0"/>
                <a:cs typeface="Arial" pitchFamily="34" charset="0"/>
              </a:rPr>
              <a:t>BEGIN </a:t>
            </a:r>
          </a:p>
          <a:p>
            <a:pPr marL="0" indent="0">
              <a:buNone/>
            </a:pPr>
            <a:r>
              <a:rPr lang="en-US" dirty="0">
                <a:latin typeface="Arial" pitchFamily="34" charset="0"/>
                <a:cs typeface="Arial" pitchFamily="34" charset="0"/>
              </a:rPr>
              <a:t>   </a:t>
            </a:r>
            <a:r>
              <a:rPr lang="en-US" dirty="0" err="1">
                <a:latin typeface="Arial" pitchFamily="34" charset="0"/>
                <a:cs typeface="Arial" pitchFamily="34" charset="0"/>
              </a:rPr>
              <a:t>dbms_output.put_line</a:t>
            </a:r>
            <a:r>
              <a:rPr lang="en-US" dirty="0">
                <a:latin typeface="Arial" pitchFamily="34" charset="0"/>
                <a:cs typeface="Arial" pitchFamily="34" charset="0"/>
              </a:rPr>
              <a:t>('Hello World!'); </a:t>
            </a:r>
          </a:p>
          <a:p>
            <a:pPr marL="0" indent="0">
              <a:buNone/>
            </a:pPr>
            <a:r>
              <a:rPr lang="en-US" dirty="0">
                <a:latin typeface="Arial" pitchFamily="34" charset="0"/>
                <a:cs typeface="Arial" pitchFamily="34" charset="0"/>
              </a:rPr>
              <a:t>END; </a:t>
            </a:r>
          </a:p>
          <a:p>
            <a:pPr marL="0" indent="0">
              <a:buNone/>
            </a:pPr>
            <a:r>
              <a:rPr lang="en-US" dirty="0">
                <a:latin typeface="Arial" pitchFamily="34" charset="0"/>
                <a:cs typeface="Arial" pitchFamily="34" charset="0"/>
              </a:rPr>
              <a:t>/</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5384" r="84323" b="28270"/>
          <a:stretch/>
        </p:blipFill>
        <p:spPr bwMode="auto">
          <a:xfrm>
            <a:off x="8018585" y="1670536"/>
            <a:ext cx="3801474" cy="86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90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5AC1B2-BC7E-4E26-895D-E182A106FCC5}"/>
              </a:ext>
            </a:extLst>
          </p:cNvPr>
          <p:cNvSpPr txBox="1"/>
          <p:nvPr/>
        </p:nvSpPr>
        <p:spPr>
          <a:xfrm>
            <a:off x="334851" y="925265"/>
            <a:ext cx="10986291" cy="3046988"/>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View Creation – Example</a:t>
            </a:r>
          </a:p>
          <a:p>
            <a:pPr algn="l"/>
            <a:endParaRPr lang="en-US" sz="2400" b="1"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1. CREATE VIEW </a:t>
            </a:r>
            <a:r>
              <a:rPr lang="en-US" sz="2400" b="0" i="0" u="none" strike="noStrike" baseline="0" dirty="0" err="1">
                <a:latin typeface="Cambria" panose="02040503050406030204" pitchFamily="18" charset="0"/>
                <a:ea typeface="Cambria" panose="02040503050406030204" pitchFamily="18" charset="0"/>
              </a:rPr>
              <a:t>transaction_view</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     AS SELECT </a:t>
            </a:r>
            <a:r>
              <a:rPr lang="en-US" sz="2400" b="0" i="0" u="none" strike="noStrike" baseline="0" dirty="0" err="1">
                <a:latin typeface="Cambria" panose="02040503050406030204" pitchFamily="18" charset="0"/>
                <a:ea typeface="Cambria" panose="02040503050406030204" pitchFamily="18" charset="0"/>
              </a:rPr>
              <a:t>acc_no</a:t>
            </a:r>
            <a:r>
              <a:rPr lang="en-US" sz="2400" b="0" i="0" u="none" strike="noStrike" baseline="0" dirty="0">
                <a:latin typeface="Cambria" panose="02040503050406030204" pitchFamily="18" charset="0"/>
                <a:ea typeface="Cambria" panose="02040503050406030204" pitchFamily="18" charset="0"/>
              </a:rPr>
              <a:t>, </a:t>
            </a:r>
            <a:r>
              <a:rPr lang="en-US" sz="2400" b="0" i="0" u="none" strike="noStrike" baseline="0" dirty="0" err="1">
                <a:latin typeface="Cambria" panose="02040503050406030204" pitchFamily="18" charset="0"/>
                <a:ea typeface="Cambria" panose="02040503050406030204" pitchFamily="18" charset="0"/>
              </a:rPr>
              <a:t>tr_date,amt</a:t>
            </a:r>
            <a:r>
              <a:rPr lang="en-US" sz="2400" b="0" i="0" u="none" strike="noStrike" baseline="0" dirty="0">
                <a:latin typeface="Cambria" panose="02040503050406030204" pitchFamily="18" charset="0"/>
                <a:ea typeface="Cambria" panose="02040503050406030204" pitchFamily="18" charset="0"/>
              </a:rPr>
              <a:t> from transaction;</a:t>
            </a:r>
          </a:p>
          <a:p>
            <a:pPr algn="l"/>
            <a:endParaRPr lang="en-US" sz="2400" dirty="0">
              <a:latin typeface="Cambria" panose="02040503050406030204" pitchFamily="18" charset="0"/>
              <a:ea typeface="Cambria" panose="02040503050406030204" pitchFamily="18" charset="0"/>
            </a:endParaRPr>
          </a:p>
          <a:p>
            <a:pPr algn="l"/>
            <a:r>
              <a:rPr lang="en-US" sz="2400" dirty="0">
                <a:latin typeface="Cambria" panose="02040503050406030204" pitchFamily="18" charset="0"/>
                <a:ea typeface="Cambria" panose="02040503050406030204" pitchFamily="18" charset="0"/>
              </a:rPr>
              <a:t>2. Create view </a:t>
            </a:r>
            <a:r>
              <a:rPr lang="en-US" sz="2400" dirty="0" err="1">
                <a:latin typeface="Cambria" panose="02040503050406030204" pitchFamily="18" charset="0"/>
                <a:ea typeface="Cambria" panose="02040503050406030204" pitchFamily="18" charset="0"/>
              </a:rPr>
              <a:t>account_view</a:t>
            </a:r>
            <a:r>
              <a:rPr lang="en-US" sz="2400" dirty="0">
                <a:latin typeface="Cambria" panose="02040503050406030204" pitchFamily="18" charset="0"/>
                <a:ea typeface="Cambria" panose="02040503050406030204" pitchFamily="18" charset="0"/>
              </a:rPr>
              <a:t> </a:t>
            </a:r>
          </a:p>
          <a:p>
            <a:pPr algn="l"/>
            <a:r>
              <a:rPr lang="en-US" sz="2400" dirty="0">
                <a:latin typeface="Cambria" panose="02040503050406030204" pitchFamily="18" charset="0"/>
                <a:ea typeface="Cambria" panose="02040503050406030204" pitchFamily="18" charset="0"/>
              </a:rPr>
              <a:t>      AS SELECT  	</a:t>
            </a:r>
            <a:r>
              <a:rPr lang="en-US" sz="2400" dirty="0" err="1">
                <a:latin typeface="Cambria" panose="02040503050406030204" pitchFamily="18" charset="0"/>
                <a:ea typeface="Cambria" panose="02040503050406030204" pitchFamily="18" charset="0"/>
              </a:rPr>
              <a:t>a.acc_no,a.balance,l.loan_amt,l.interest_rate</a:t>
            </a:r>
            <a:r>
              <a:rPr lang="en-US" sz="2400" dirty="0">
                <a:latin typeface="Cambria" panose="02040503050406030204" pitchFamily="18" charset="0"/>
                <a:ea typeface="Cambria" panose="02040503050406030204" pitchFamily="18" charset="0"/>
              </a:rPr>
              <a:t> from     	account a, loan l where </a:t>
            </a:r>
            <a:r>
              <a:rPr lang="en-US" sz="2400" dirty="0" err="1">
                <a:latin typeface="Cambria" panose="02040503050406030204" pitchFamily="18" charset="0"/>
                <a:ea typeface="Cambria" panose="02040503050406030204" pitchFamily="18" charset="0"/>
              </a:rPr>
              <a:t>a.acc_no</a:t>
            </a:r>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l.acc_no</a:t>
            </a:r>
            <a:r>
              <a:rPr lang="en-US" sz="2400" dirty="0">
                <a:latin typeface="Cambria" panose="02040503050406030204" pitchFamily="18" charset="0"/>
                <a:ea typeface="Cambria" panose="02040503050406030204" pitchFamily="18" charset="0"/>
              </a:rPr>
              <a:t> and 	</a:t>
            </a:r>
            <a:r>
              <a:rPr lang="en-US" sz="2400" dirty="0" err="1">
                <a:latin typeface="Cambria" panose="02040503050406030204" pitchFamily="18" charset="0"/>
                <a:ea typeface="Cambria" panose="02040503050406030204" pitchFamily="18" charset="0"/>
              </a:rPr>
              <a:t>a.city</a:t>
            </a:r>
            <a:r>
              <a:rPr lang="en-US" sz="2400" dirty="0">
                <a:latin typeface="Cambria" panose="02040503050406030204" pitchFamily="18" charset="0"/>
                <a:ea typeface="Cambria" panose="02040503050406030204" pitchFamily="18" charset="0"/>
              </a:rPr>
              <a:t>=‘Ahmedabad’;</a:t>
            </a:r>
          </a:p>
        </p:txBody>
      </p:sp>
      <p:sp>
        <p:nvSpPr>
          <p:cNvPr id="8" name="TextBox 7">
            <a:extLst>
              <a:ext uri="{FF2B5EF4-FFF2-40B4-BE49-F238E27FC236}">
                <a16:creationId xmlns:a16="http://schemas.microsoft.com/office/drawing/2014/main" id="{7A7D9E1E-9413-4315-B82B-C1B1D2FAC5E8}"/>
              </a:ext>
            </a:extLst>
          </p:cNvPr>
          <p:cNvSpPr txBox="1"/>
          <p:nvPr/>
        </p:nvSpPr>
        <p:spPr>
          <a:xfrm>
            <a:off x="334851" y="4305751"/>
            <a:ext cx="11271712" cy="1938992"/>
          </a:xfrm>
          <a:prstGeom prst="rect">
            <a:avLst/>
          </a:prstGeom>
          <a:noFill/>
        </p:spPr>
        <p:txBody>
          <a:bodyPr wrap="square">
            <a:spAutoFit/>
          </a:bodyPr>
          <a:lstStyle/>
          <a:p>
            <a:pPr algn="l"/>
            <a:r>
              <a:rPr lang="en-US" sz="2400" dirty="0">
                <a:latin typeface="Cambria" panose="02040503050406030204" pitchFamily="18" charset="0"/>
                <a:ea typeface="Cambria" panose="02040503050406030204" pitchFamily="18" charset="0"/>
              </a:rPr>
              <a:t>The above views</a:t>
            </a:r>
            <a:r>
              <a:rPr lang="en-US" sz="2400" b="0" i="0" u="none" strike="noStrike" baseline="0" dirty="0">
                <a:latin typeface="Cambria" panose="02040503050406030204" pitchFamily="18" charset="0"/>
                <a:ea typeface="Cambria" panose="02040503050406030204" pitchFamily="18" charset="0"/>
              </a:rPr>
              <a:t> would create a virtual table based on the result set of the select statement. To show created views:</a:t>
            </a:r>
          </a:p>
          <a:p>
            <a:pPr algn="l"/>
            <a:endParaRPr lang="en-US" sz="2400" b="0" i="0" u="none" strike="noStrike" baseline="0" dirty="0">
              <a:latin typeface="Cambria" panose="02040503050406030204" pitchFamily="18" charset="0"/>
              <a:ea typeface="Cambria" panose="02040503050406030204" pitchFamily="18" charset="0"/>
            </a:endParaRPr>
          </a:p>
          <a:p>
            <a:pPr marL="457200" indent="-457200" algn="l">
              <a:buAutoNum type="arabicPeriod"/>
            </a:pPr>
            <a:r>
              <a:rPr lang="en-US" sz="2400" b="0" i="0" u="none" strike="noStrike" baseline="0" dirty="0">
                <a:latin typeface="Cambria" panose="02040503050406030204" pitchFamily="18" charset="0"/>
                <a:ea typeface="Cambria" panose="02040503050406030204" pitchFamily="18" charset="0"/>
              </a:rPr>
              <a:t>SELECT * FROM </a:t>
            </a:r>
            <a:r>
              <a:rPr lang="en-US" sz="2400" b="0" i="0" u="none" strike="noStrike" baseline="0" dirty="0" err="1">
                <a:latin typeface="Cambria" panose="02040503050406030204" pitchFamily="18" charset="0"/>
                <a:ea typeface="Cambria" panose="02040503050406030204" pitchFamily="18" charset="0"/>
              </a:rPr>
              <a:t>transaction_view</a:t>
            </a:r>
            <a:r>
              <a:rPr lang="en-US" sz="2400" b="0" i="0" u="none" strike="noStrike" baseline="0" dirty="0">
                <a:latin typeface="Cambria" panose="02040503050406030204" pitchFamily="18" charset="0"/>
                <a:ea typeface="Cambria" panose="02040503050406030204" pitchFamily="18" charset="0"/>
              </a:rPr>
              <a:t>;</a:t>
            </a:r>
          </a:p>
          <a:p>
            <a:pPr marL="457200" indent="-457200" algn="l">
              <a:buAutoNum type="arabicPeriod"/>
            </a:pPr>
            <a:r>
              <a:rPr lang="en-US" sz="2400" dirty="0">
                <a:latin typeface="Cambria" panose="02040503050406030204" pitchFamily="18" charset="0"/>
                <a:ea typeface="Cambria" panose="02040503050406030204" pitchFamily="18" charset="0"/>
              </a:rPr>
              <a:t>SELECT * FROM </a:t>
            </a:r>
            <a:r>
              <a:rPr lang="en-US" sz="2400" dirty="0" err="1">
                <a:latin typeface="Cambria" panose="02040503050406030204" pitchFamily="18" charset="0"/>
                <a:ea typeface="Cambria" panose="02040503050406030204" pitchFamily="18" charset="0"/>
              </a:rPr>
              <a:t>account_view</a:t>
            </a:r>
            <a:r>
              <a:rPr lang="en-US" sz="2400" dirty="0">
                <a:latin typeface="Cambria" panose="02040503050406030204" pitchFamily="18" charset="0"/>
                <a:ea typeface="Cambria" panose="02040503050406030204" pitchFamily="18" charset="0"/>
              </a:rPr>
              <a:t>;</a:t>
            </a:r>
          </a:p>
        </p:txBody>
      </p:sp>
      <p:sp>
        <p:nvSpPr>
          <p:cNvPr id="5"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79229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US" dirty="0"/>
              <a:t>Procedure </a:t>
            </a:r>
            <a:r>
              <a:rPr lang="en-IN" dirty="0"/>
              <a:t>Example</a:t>
            </a:r>
          </a:p>
        </p:txBody>
      </p:sp>
      <p:sp>
        <p:nvSpPr>
          <p:cNvPr id="3" name="Content Placeholder 2"/>
          <p:cNvSpPr>
            <a:spLocks noGrp="1"/>
          </p:cNvSpPr>
          <p:nvPr>
            <p:ph idx="1"/>
          </p:nvPr>
        </p:nvSpPr>
        <p:spPr>
          <a:xfrm>
            <a:off x="131180" y="849796"/>
            <a:ext cx="11929641" cy="3626669"/>
          </a:xfrm>
        </p:spPr>
        <p:txBody>
          <a:bodyPr numCol="2"/>
          <a:lstStyle/>
          <a:p>
            <a:pPr marL="0" indent="0">
              <a:buNone/>
            </a:pPr>
            <a:r>
              <a:rPr lang="en-US" b="1" dirty="0">
                <a:latin typeface="Arial" pitchFamily="34" charset="0"/>
                <a:cs typeface="Arial" pitchFamily="34" charset="0"/>
              </a:rPr>
              <a:t>To execute Procedure: </a:t>
            </a:r>
          </a:p>
          <a:p>
            <a:pPr marL="0" indent="0">
              <a:buNone/>
            </a:pPr>
            <a:r>
              <a:rPr lang="en-US" dirty="0">
                <a:latin typeface="Arial" pitchFamily="34" charset="0"/>
                <a:cs typeface="Arial" pitchFamily="34" charset="0"/>
              </a:rPr>
              <a:t>Syntax: </a:t>
            </a:r>
          </a:p>
          <a:p>
            <a:pPr marL="0" indent="0">
              <a:buNone/>
            </a:pPr>
            <a:r>
              <a:rPr lang="en-US" dirty="0">
                <a:latin typeface="Arial" pitchFamily="34" charset="0"/>
                <a:cs typeface="Arial" pitchFamily="34" charset="0"/>
              </a:rPr>
              <a:t>BEGIN </a:t>
            </a:r>
          </a:p>
          <a:p>
            <a:pPr marL="0" indent="0">
              <a:buNone/>
            </a:pPr>
            <a:r>
              <a:rPr lang="en-US" dirty="0">
                <a:latin typeface="Arial" pitchFamily="34" charset="0"/>
                <a:cs typeface="Arial" pitchFamily="34" charset="0"/>
              </a:rPr>
              <a:t>   </a:t>
            </a:r>
            <a:r>
              <a:rPr lang="en-US" dirty="0" err="1">
                <a:latin typeface="Arial" pitchFamily="34" charset="0"/>
                <a:cs typeface="Arial" pitchFamily="34" charset="0"/>
              </a:rPr>
              <a:t>Procedure_Name</a:t>
            </a:r>
            <a:r>
              <a:rPr lang="en-US" dirty="0">
                <a:latin typeface="Arial" pitchFamily="34" charset="0"/>
                <a:cs typeface="Arial" pitchFamily="34" charset="0"/>
              </a:rPr>
              <a:t>; </a:t>
            </a:r>
          </a:p>
          <a:p>
            <a:pPr marL="0" indent="0">
              <a:buNone/>
            </a:pPr>
            <a:r>
              <a:rPr lang="en-US" dirty="0">
                <a:latin typeface="Arial" pitchFamily="34" charset="0"/>
                <a:cs typeface="Arial" pitchFamily="34" charset="0"/>
              </a:rPr>
              <a:t>END; </a:t>
            </a:r>
          </a:p>
          <a:p>
            <a:pPr marL="0" indent="0">
              <a:buNone/>
            </a:pPr>
            <a:r>
              <a:rPr lang="en-US" dirty="0">
                <a:latin typeface="Arial" pitchFamily="34" charset="0"/>
                <a:cs typeface="Arial" pitchFamily="34" charset="0"/>
              </a:rPr>
              <a:t>/</a:t>
            </a:r>
          </a:p>
          <a:p>
            <a:pPr marL="0" indent="0">
              <a:buNone/>
            </a:pPr>
            <a:r>
              <a:rPr lang="en-US" dirty="0">
                <a:latin typeface="Arial" pitchFamily="34" charset="0"/>
                <a:cs typeface="Arial" pitchFamily="34" charset="0"/>
              </a:rPr>
              <a:t>or </a:t>
            </a:r>
          </a:p>
          <a:p>
            <a:pPr marL="0" indent="0">
              <a:buNone/>
            </a:pPr>
            <a:r>
              <a:rPr lang="en-US" dirty="0">
                <a:latin typeface="Arial" pitchFamily="34" charset="0"/>
                <a:cs typeface="Arial" pitchFamily="34" charset="0"/>
              </a:rPr>
              <a:t>EXECUTE </a:t>
            </a:r>
            <a:r>
              <a:rPr lang="en-US" dirty="0" err="1">
                <a:latin typeface="Arial" pitchFamily="34" charset="0"/>
                <a:cs typeface="Arial" pitchFamily="34" charset="0"/>
              </a:rPr>
              <a:t>Procedure_Name</a:t>
            </a:r>
            <a:r>
              <a:rPr lang="en-US" dirty="0">
                <a:latin typeface="Arial" pitchFamily="34" charset="0"/>
                <a:cs typeface="Arial" pitchFamily="34" charset="0"/>
              </a:rPr>
              <a:t>;</a:t>
            </a:r>
          </a:p>
          <a:p>
            <a:pPr marL="0" indent="0">
              <a:buNone/>
            </a:pPr>
            <a:endParaRPr lang="en-US" dirty="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r>
              <a:rPr lang="en-US" dirty="0">
                <a:latin typeface="Arial" pitchFamily="34" charset="0"/>
                <a:cs typeface="Arial" pitchFamily="34" charset="0"/>
              </a:rPr>
              <a:t>Example: </a:t>
            </a:r>
          </a:p>
          <a:p>
            <a:pPr marL="0" indent="0">
              <a:buNone/>
            </a:pPr>
            <a:r>
              <a:rPr lang="en-US" dirty="0">
                <a:latin typeface="Arial" pitchFamily="34" charset="0"/>
                <a:cs typeface="Arial" pitchFamily="34" charset="0"/>
              </a:rPr>
              <a:t>BEGIN </a:t>
            </a:r>
          </a:p>
          <a:p>
            <a:pPr marL="0" indent="0">
              <a:buNone/>
            </a:pPr>
            <a:r>
              <a:rPr lang="en-US" dirty="0">
                <a:latin typeface="Arial" pitchFamily="34" charset="0"/>
                <a:cs typeface="Arial" pitchFamily="34" charset="0"/>
              </a:rPr>
              <a:t>   greetings; </a:t>
            </a:r>
          </a:p>
          <a:p>
            <a:pPr marL="0" indent="0">
              <a:buNone/>
            </a:pPr>
            <a:r>
              <a:rPr lang="en-US" dirty="0">
                <a:latin typeface="Arial" pitchFamily="34" charset="0"/>
                <a:cs typeface="Arial" pitchFamily="34" charset="0"/>
              </a:rPr>
              <a:t>END; </a:t>
            </a:r>
          </a:p>
          <a:p>
            <a:pPr marL="0" indent="0">
              <a:buNone/>
            </a:pPr>
            <a:r>
              <a:rPr lang="en-US" dirty="0">
                <a:latin typeface="Arial" pitchFamily="34" charset="0"/>
                <a:cs typeface="Arial" pitchFamily="34" charset="0"/>
              </a:rPr>
              <a:t>/</a:t>
            </a:r>
          </a:p>
          <a:p>
            <a:pPr marL="0" indent="0">
              <a:buNone/>
            </a:pPr>
            <a:r>
              <a:rPr lang="en-US" dirty="0">
                <a:latin typeface="Arial" pitchFamily="34" charset="0"/>
                <a:cs typeface="Arial" pitchFamily="34" charset="0"/>
              </a:rPr>
              <a:t>or </a:t>
            </a:r>
          </a:p>
          <a:p>
            <a:pPr marL="0" indent="0">
              <a:buNone/>
            </a:pPr>
            <a:r>
              <a:rPr lang="en-US" dirty="0">
                <a:latin typeface="Arial" pitchFamily="34" charset="0"/>
                <a:cs typeface="Arial" pitchFamily="34" charset="0"/>
              </a:rPr>
              <a:t>EXECUTE greetings;</a:t>
            </a:r>
          </a:p>
          <a:p>
            <a:pPr marL="0" indent="0">
              <a:buNone/>
            </a:pPr>
            <a:r>
              <a:rPr lang="en-US" dirty="0">
                <a:latin typeface="Arial" pitchFamily="34" charset="0"/>
                <a:cs typeface="Arial" pitchFamily="34" charset="0"/>
              </a:rPr>
              <a:t> </a:t>
            </a:r>
          </a:p>
          <a:p>
            <a:pPr marL="0" indent="0">
              <a:buNone/>
            </a:pPr>
            <a:endParaRPr lang="en-US" dirty="0">
              <a:latin typeface="Arial" pitchFamily="34" charset="0"/>
              <a:cs typeface="Arial" pitchFamily="34"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462" r="80971" b="26346"/>
          <a:stretch/>
        </p:blipFill>
        <p:spPr bwMode="auto">
          <a:xfrm>
            <a:off x="4107765" y="4825219"/>
            <a:ext cx="3882683" cy="1169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34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animEffect transition="in" filter="fade">
                                      <p:cBhvr>
                                        <p:cTn id="67" dur="500"/>
                                        <p:tgtEl>
                                          <p:spTgt spid="3">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animEffect transition="in" filter="fade">
                                      <p:cBhvr>
                                        <p:cTn id="72" dur="500"/>
                                        <p:tgtEl>
                                          <p:spTgt spid="3">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7" end="17"/>
                                            </p:txEl>
                                          </p:spTgt>
                                        </p:tgtEl>
                                        <p:attrNameLst>
                                          <p:attrName>style.visibility</p:attrName>
                                        </p:attrNameLst>
                                      </p:cBhvr>
                                      <p:to>
                                        <p:strVal val="visible"/>
                                      </p:to>
                                    </p:set>
                                    <p:animEffect transition="in" filter="fade">
                                      <p:cBhvr>
                                        <p:cTn id="77" dur="500"/>
                                        <p:tgtEl>
                                          <p:spTgt spid="3">
                                            <p:txEl>
                                              <p:pRg st="17" end="1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8" end="18"/>
                                            </p:txEl>
                                          </p:spTgt>
                                        </p:tgtEl>
                                        <p:attrNameLst>
                                          <p:attrName>style.visibility</p:attrName>
                                        </p:attrNameLst>
                                      </p:cBhvr>
                                      <p:to>
                                        <p:strVal val="visible"/>
                                      </p:to>
                                    </p:set>
                                    <p:animEffect transition="in" filter="fade">
                                      <p:cBhvr>
                                        <p:cTn id="82"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pPr>
              <a:tabLst>
                <a:tab pos="3030538" algn="l"/>
              </a:tabLst>
            </a:pPr>
            <a:r>
              <a:rPr lang="en-IN" dirty="0"/>
              <a:t>The PL/SQL </a:t>
            </a:r>
            <a:r>
              <a:rPr lang="en-US" dirty="0"/>
              <a:t>Procedure </a:t>
            </a:r>
            <a:r>
              <a:rPr lang="en-IN" dirty="0"/>
              <a:t>Example</a:t>
            </a:r>
          </a:p>
        </p:txBody>
      </p:sp>
      <p:sp>
        <p:nvSpPr>
          <p:cNvPr id="3" name="Content Placeholder 2"/>
          <p:cNvSpPr>
            <a:spLocks noGrp="1"/>
          </p:cNvSpPr>
          <p:nvPr>
            <p:ph idx="1"/>
          </p:nvPr>
        </p:nvSpPr>
        <p:spPr/>
        <p:txBody>
          <a:bodyPr/>
          <a:lstStyle/>
          <a:p>
            <a:r>
              <a:rPr lang="en-US" b="1" dirty="0"/>
              <a:t>Write procedure computes the square of value of a passed value. (This example shows how we can use the same parameter to accept a value and then return another result.)</a:t>
            </a:r>
            <a:endParaRPr lang="en-US" dirty="0"/>
          </a:p>
        </p:txBody>
      </p:sp>
      <p:sp>
        <p:nvSpPr>
          <p:cNvPr id="4" name="Content Placeholder 2"/>
          <p:cNvSpPr txBox="1">
            <a:spLocks/>
          </p:cNvSpPr>
          <p:nvPr/>
        </p:nvSpPr>
        <p:spPr>
          <a:xfrm>
            <a:off x="354842" y="1596788"/>
            <a:ext cx="11641539" cy="4873143"/>
          </a:xfrm>
          <a:prstGeom prst="rect">
            <a:avLst/>
          </a:prstGeom>
        </p:spPr>
        <p:txBody>
          <a:bodyPr vert="horz" lIns="91440" tIns="45720" rIns="91440" bIns="45720" numCol="2"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itchFamily="34" charset="0"/>
                <a:cs typeface="Arial" pitchFamily="34" charset="0"/>
              </a:rPr>
              <a:t>DECLARE </a:t>
            </a:r>
          </a:p>
          <a:p>
            <a:pPr marL="0" indent="0">
              <a:buNone/>
            </a:pPr>
            <a:r>
              <a:rPr lang="en-US" sz="2000" dirty="0">
                <a:latin typeface="Arial" pitchFamily="34" charset="0"/>
                <a:cs typeface="Arial" pitchFamily="34" charset="0"/>
              </a:rPr>
              <a:t>   a number; </a:t>
            </a:r>
          </a:p>
          <a:p>
            <a:pPr marL="0" indent="0">
              <a:buNone/>
            </a:pPr>
            <a:r>
              <a:rPr lang="en-US" sz="2000" dirty="0">
                <a:latin typeface="Arial" pitchFamily="34" charset="0"/>
                <a:cs typeface="Arial" pitchFamily="34" charset="0"/>
              </a:rPr>
              <a:t>PROCEDURE </a:t>
            </a:r>
            <a:r>
              <a:rPr lang="en-US" sz="2000" dirty="0" err="1">
                <a:latin typeface="Arial" pitchFamily="34" charset="0"/>
                <a:cs typeface="Arial" pitchFamily="34" charset="0"/>
              </a:rPr>
              <a:t>squareNum</a:t>
            </a:r>
            <a:r>
              <a:rPr lang="en-US" sz="2000" dirty="0">
                <a:latin typeface="Arial" pitchFamily="34" charset="0"/>
                <a:cs typeface="Arial" pitchFamily="34" charset="0"/>
              </a:rPr>
              <a:t>(x IN OUT number) IS </a:t>
            </a:r>
          </a:p>
          <a:p>
            <a:pPr marL="0" indent="0">
              <a:buNone/>
            </a:pPr>
            <a:r>
              <a:rPr lang="en-US" sz="2000" dirty="0">
                <a:latin typeface="Arial" pitchFamily="34" charset="0"/>
                <a:cs typeface="Arial" pitchFamily="34" charset="0"/>
              </a:rPr>
              <a:t>BEGIN </a:t>
            </a:r>
          </a:p>
          <a:p>
            <a:pPr marL="0" indent="0">
              <a:buNone/>
            </a:pPr>
            <a:r>
              <a:rPr lang="en-US" sz="2000" dirty="0">
                <a:latin typeface="Arial" pitchFamily="34" charset="0"/>
                <a:cs typeface="Arial" pitchFamily="34" charset="0"/>
              </a:rPr>
              <a:t>  x := x * x; </a:t>
            </a:r>
          </a:p>
          <a:p>
            <a:pPr marL="0" indent="0">
              <a:buNone/>
            </a:pPr>
            <a:r>
              <a:rPr lang="en-US" sz="2000" dirty="0">
                <a:latin typeface="Arial" pitchFamily="34" charset="0"/>
                <a:cs typeface="Arial" pitchFamily="34" charset="0"/>
              </a:rPr>
              <a:t>END;  </a:t>
            </a:r>
          </a:p>
          <a:p>
            <a:pPr marL="0" indent="0">
              <a:buNone/>
            </a:pPr>
            <a:r>
              <a:rPr lang="en-US" sz="2000" dirty="0">
                <a:latin typeface="Arial" pitchFamily="34" charset="0"/>
                <a:cs typeface="Arial" pitchFamily="34" charset="0"/>
              </a:rPr>
              <a:t>BEGIN </a:t>
            </a:r>
          </a:p>
          <a:p>
            <a:pPr marL="0" indent="0">
              <a:buNone/>
            </a:pPr>
            <a:r>
              <a:rPr lang="en-US" sz="2000" dirty="0">
                <a:latin typeface="Arial" pitchFamily="34" charset="0"/>
                <a:cs typeface="Arial" pitchFamily="34" charset="0"/>
              </a:rPr>
              <a:t>   a:= 23;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squareNum</a:t>
            </a:r>
            <a:r>
              <a:rPr lang="en-US" sz="2000" dirty="0">
                <a:latin typeface="Arial" pitchFamily="34" charset="0"/>
                <a:cs typeface="Arial" pitchFamily="34" charset="0"/>
              </a:rPr>
              <a:t>(a);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dbms_output.put_line</a:t>
            </a:r>
            <a:r>
              <a:rPr lang="en-US" sz="2000" dirty="0">
                <a:latin typeface="Arial" pitchFamily="34" charset="0"/>
                <a:cs typeface="Arial" pitchFamily="34" charset="0"/>
              </a:rPr>
              <a:t>(' Square of (23): ' || a); </a:t>
            </a:r>
          </a:p>
          <a:p>
            <a:pPr marL="0" indent="0">
              <a:buNone/>
            </a:pPr>
            <a:r>
              <a:rPr lang="en-US" sz="2000" dirty="0">
                <a:latin typeface="Arial" pitchFamily="34" charset="0"/>
                <a:cs typeface="Arial" pitchFamily="34" charset="0"/>
              </a:rPr>
              <a:t>END; </a:t>
            </a:r>
          </a:p>
          <a:p>
            <a:pPr marL="0" indent="0">
              <a:buNone/>
            </a:pPr>
            <a:r>
              <a:rPr lang="en-US" sz="2000" dirty="0">
                <a:latin typeface="Arial" pitchFamily="34" charset="0"/>
                <a:cs typeface="Arial" pitchFamily="34" charset="0"/>
              </a:rPr>
              <a:t>/</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846" r="87999" b="26731"/>
          <a:stretch/>
        </p:blipFill>
        <p:spPr bwMode="auto">
          <a:xfrm>
            <a:off x="7441808" y="2454810"/>
            <a:ext cx="3575897" cy="1578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512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fade">
                                      <p:cBhvr>
                                        <p:cTn id="67"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pPr>
              <a:tabLst>
                <a:tab pos="3030538" algn="l"/>
              </a:tabLst>
            </a:pPr>
            <a:r>
              <a:rPr lang="en-IN" dirty="0"/>
              <a:t>The PL/SQL </a:t>
            </a:r>
            <a:r>
              <a:rPr lang="en-US" dirty="0"/>
              <a:t>Procedure </a:t>
            </a:r>
            <a:r>
              <a:rPr lang="en-IN" dirty="0"/>
              <a:t>Example</a:t>
            </a:r>
          </a:p>
        </p:txBody>
      </p:sp>
      <p:sp>
        <p:nvSpPr>
          <p:cNvPr id="3" name="Content Placeholder 2"/>
          <p:cNvSpPr>
            <a:spLocks noGrp="1"/>
          </p:cNvSpPr>
          <p:nvPr>
            <p:ph idx="1"/>
          </p:nvPr>
        </p:nvSpPr>
        <p:spPr/>
        <p:txBody>
          <a:bodyPr/>
          <a:lstStyle/>
          <a:p>
            <a:r>
              <a:rPr lang="en-US" b="1" dirty="0"/>
              <a:t>Write a Procedure that finds the minimum of two values. (Here, the procedure takes two numbers using the IN mode and returns their minimum using the OUT parameters.)</a:t>
            </a:r>
          </a:p>
          <a:p>
            <a:endParaRPr lang="en-US" dirty="0"/>
          </a:p>
        </p:txBody>
      </p:sp>
      <p:sp>
        <p:nvSpPr>
          <p:cNvPr id="4" name="Content Placeholder 2"/>
          <p:cNvSpPr txBox="1">
            <a:spLocks/>
          </p:cNvSpPr>
          <p:nvPr/>
        </p:nvSpPr>
        <p:spPr>
          <a:xfrm>
            <a:off x="354842" y="1596788"/>
            <a:ext cx="11641539" cy="4873143"/>
          </a:xfrm>
          <a:prstGeom prst="rect">
            <a:avLst/>
          </a:prstGeom>
        </p:spPr>
        <p:txBody>
          <a:bodyPr vert="horz" lIns="91440" tIns="45720" rIns="91440" bIns="45720" numCol="2"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Arial" pitchFamily="34" charset="0"/>
                <a:cs typeface="Arial" pitchFamily="34" charset="0"/>
              </a:rPr>
              <a:t>DECLARE </a:t>
            </a:r>
          </a:p>
          <a:p>
            <a:pPr marL="0" indent="0">
              <a:buNone/>
            </a:pPr>
            <a:r>
              <a:rPr lang="en-US" sz="1400" dirty="0">
                <a:latin typeface="Arial" pitchFamily="34" charset="0"/>
                <a:cs typeface="Arial" pitchFamily="34" charset="0"/>
              </a:rPr>
              <a:t>   a number; </a:t>
            </a:r>
          </a:p>
          <a:p>
            <a:pPr marL="0" indent="0">
              <a:buNone/>
            </a:pPr>
            <a:r>
              <a:rPr lang="en-US" sz="1400" dirty="0">
                <a:latin typeface="Arial" pitchFamily="34" charset="0"/>
                <a:cs typeface="Arial" pitchFamily="34" charset="0"/>
              </a:rPr>
              <a:t>   b number; </a:t>
            </a:r>
          </a:p>
          <a:p>
            <a:pPr marL="0" indent="0">
              <a:buNone/>
            </a:pPr>
            <a:r>
              <a:rPr lang="en-US" sz="1400" dirty="0">
                <a:latin typeface="Arial" pitchFamily="34" charset="0"/>
                <a:cs typeface="Arial" pitchFamily="34" charset="0"/>
              </a:rPr>
              <a:t>   c number;</a:t>
            </a:r>
          </a:p>
          <a:p>
            <a:pPr marL="0" indent="0">
              <a:buNone/>
            </a:pPr>
            <a:r>
              <a:rPr lang="en-US" sz="1400" dirty="0">
                <a:latin typeface="Arial" pitchFamily="34" charset="0"/>
                <a:cs typeface="Arial" pitchFamily="34" charset="0"/>
              </a:rPr>
              <a:t>PROCEDURE </a:t>
            </a:r>
            <a:r>
              <a:rPr lang="en-US" sz="1400" dirty="0" err="1">
                <a:latin typeface="Arial" pitchFamily="34" charset="0"/>
                <a:cs typeface="Arial" pitchFamily="34" charset="0"/>
              </a:rPr>
              <a:t>findMin</a:t>
            </a:r>
            <a:r>
              <a:rPr lang="en-US" sz="1400" dirty="0">
                <a:latin typeface="Arial" pitchFamily="34" charset="0"/>
                <a:cs typeface="Arial" pitchFamily="34" charset="0"/>
              </a:rPr>
              <a:t>(x IN number, y IN number, z OUT number) IS </a:t>
            </a:r>
          </a:p>
          <a:p>
            <a:pPr marL="0" indent="0">
              <a:buNone/>
            </a:pPr>
            <a:r>
              <a:rPr lang="en-US" sz="1400" dirty="0">
                <a:latin typeface="Arial" pitchFamily="34" charset="0"/>
                <a:cs typeface="Arial" pitchFamily="34" charset="0"/>
              </a:rPr>
              <a:t>BEGIN </a:t>
            </a:r>
          </a:p>
          <a:p>
            <a:pPr marL="0" indent="0">
              <a:buNone/>
            </a:pPr>
            <a:r>
              <a:rPr lang="en-US" sz="1400" dirty="0">
                <a:latin typeface="Arial" pitchFamily="34" charset="0"/>
                <a:cs typeface="Arial" pitchFamily="34" charset="0"/>
              </a:rPr>
              <a:t>   IF x &lt; y THEN </a:t>
            </a:r>
          </a:p>
          <a:p>
            <a:pPr marL="0" indent="0">
              <a:buNone/>
            </a:pPr>
            <a:r>
              <a:rPr lang="en-US" sz="1400" dirty="0">
                <a:latin typeface="Arial" pitchFamily="34" charset="0"/>
                <a:cs typeface="Arial" pitchFamily="34" charset="0"/>
              </a:rPr>
              <a:t>      z:= x; </a:t>
            </a:r>
          </a:p>
          <a:p>
            <a:pPr marL="0" indent="0">
              <a:buNone/>
            </a:pPr>
            <a:r>
              <a:rPr lang="en-US" sz="1400" dirty="0">
                <a:latin typeface="Arial" pitchFamily="34" charset="0"/>
                <a:cs typeface="Arial" pitchFamily="34" charset="0"/>
              </a:rPr>
              <a:t>   ELSE </a:t>
            </a:r>
          </a:p>
          <a:p>
            <a:pPr marL="0" indent="0">
              <a:buNone/>
            </a:pPr>
            <a:r>
              <a:rPr lang="en-US" sz="1400" dirty="0">
                <a:latin typeface="Arial" pitchFamily="34" charset="0"/>
                <a:cs typeface="Arial" pitchFamily="34" charset="0"/>
              </a:rPr>
              <a:t>      z:= y; </a:t>
            </a:r>
          </a:p>
          <a:p>
            <a:pPr marL="0" indent="0">
              <a:buNone/>
            </a:pPr>
            <a:r>
              <a:rPr lang="en-US" sz="1400" dirty="0">
                <a:latin typeface="Arial" pitchFamily="34" charset="0"/>
                <a:cs typeface="Arial" pitchFamily="34" charset="0"/>
              </a:rPr>
              <a:t>   END IF; </a:t>
            </a:r>
          </a:p>
          <a:p>
            <a:pPr marL="0" indent="0">
              <a:buNone/>
            </a:pPr>
            <a:r>
              <a:rPr lang="en-US" sz="1400" dirty="0">
                <a:latin typeface="Arial" pitchFamily="34" charset="0"/>
                <a:cs typeface="Arial" pitchFamily="34" charset="0"/>
              </a:rPr>
              <a:t>END;   </a:t>
            </a:r>
          </a:p>
          <a:p>
            <a:pPr marL="0" indent="0">
              <a:buNone/>
            </a:pPr>
            <a:r>
              <a:rPr lang="en-US" sz="1400" dirty="0">
                <a:latin typeface="Arial" pitchFamily="34" charset="0"/>
                <a:cs typeface="Arial" pitchFamily="34" charset="0"/>
              </a:rPr>
              <a:t>BEGIN </a:t>
            </a:r>
          </a:p>
          <a:p>
            <a:pPr marL="0" indent="0">
              <a:buNone/>
            </a:pPr>
            <a:r>
              <a:rPr lang="en-US" sz="1400" dirty="0">
                <a:latin typeface="Arial" pitchFamily="34" charset="0"/>
                <a:cs typeface="Arial" pitchFamily="34" charset="0"/>
              </a:rPr>
              <a:t>   a:= 23; </a:t>
            </a:r>
          </a:p>
          <a:p>
            <a:pPr marL="0" indent="0">
              <a:buNone/>
            </a:pPr>
            <a:r>
              <a:rPr lang="en-US" sz="1400" dirty="0">
                <a:latin typeface="Arial" pitchFamily="34" charset="0"/>
                <a:cs typeface="Arial" pitchFamily="34" charset="0"/>
              </a:rPr>
              <a:t>   b:= 45; </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findMin</a:t>
            </a:r>
            <a:r>
              <a:rPr lang="en-US" sz="1400" dirty="0">
                <a:latin typeface="Arial" pitchFamily="34" charset="0"/>
                <a:cs typeface="Arial" pitchFamily="34" charset="0"/>
              </a:rPr>
              <a:t>(a, b, c); </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dbms_output.put_line</a:t>
            </a:r>
            <a:r>
              <a:rPr lang="en-US" sz="1400" dirty="0">
                <a:latin typeface="Arial" pitchFamily="34" charset="0"/>
                <a:cs typeface="Arial" pitchFamily="34" charset="0"/>
              </a:rPr>
              <a:t>(' Minimum of (23, 45) : ' || c); </a:t>
            </a:r>
          </a:p>
          <a:p>
            <a:pPr marL="0" indent="0">
              <a:buNone/>
            </a:pPr>
            <a:r>
              <a:rPr lang="en-US" sz="1400" dirty="0">
                <a:latin typeface="Arial" pitchFamily="34" charset="0"/>
                <a:cs typeface="Arial" pitchFamily="34" charset="0"/>
              </a:rPr>
              <a:t>END; </a:t>
            </a:r>
          </a:p>
          <a:p>
            <a:pPr marL="0" indent="0">
              <a:buNone/>
            </a:pPr>
            <a:r>
              <a:rPr lang="en-US" sz="1400" dirty="0">
                <a:latin typeface="Arial" pitchFamily="34" charset="0"/>
                <a:cs typeface="Arial" pitchFamily="34" charset="0"/>
              </a:rPr>
              <a:t>/</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077" r="83458" b="26154"/>
          <a:stretch/>
        </p:blipFill>
        <p:spPr bwMode="auto">
          <a:xfrm>
            <a:off x="6175611" y="3245567"/>
            <a:ext cx="4150075" cy="1518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465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fade">
                                      <p:cBhvr>
                                        <p:cTn id="67" dur="500"/>
                                        <p:tgtEl>
                                          <p:spTgt spid="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12" end="12"/>
                                            </p:txEl>
                                          </p:spTgt>
                                        </p:tgtEl>
                                        <p:attrNameLst>
                                          <p:attrName>style.visibility</p:attrName>
                                        </p:attrNameLst>
                                      </p:cBhvr>
                                      <p:to>
                                        <p:strVal val="visible"/>
                                      </p:to>
                                    </p:set>
                                    <p:animEffect transition="in" filter="fade">
                                      <p:cBhvr>
                                        <p:cTn id="72" dur="500"/>
                                        <p:tgtEl>
                                          <p:spTgt spid="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13" end="13"/>
                                            </p:txEl>
                                          </p:spTgt>
                                        </p:tgtEl>
                                        <p:attrNameLst>
                                          <p:attrName>style.visibility</p:attrName>
                                        </p:attrNameLst>
                                      </p:cBhvr>
                                      <p:to>
                                        <p:strVal val="visible"/>
                                      </p:to>
                                    </p:set>
                                    <p:animEffect transition="in" filter="fade">
                                      <p:cBhvr>
                                        <p:cTn id="77" dur="500"/>
                                        <p:tgtEl>
                                          <p:spTgt spid="4">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14" end="14"/>
                                            </p:txEl>
                                          </p:spTgt>
                                        </p:tgtEl>
                                        <p:attrNameLst>
                                          <p:attrName>style.visibility</p:attrName>
                                        </p:attrNameLst>
                                      </p:cBhvr>
                                      <p:to>
                                        <p:strVal val="visible"/>
                                      </p:to>
                                    </p:set>
                                    <p:animEffect transition="in" filter="fade">
                                      <p:cBhvr>
                                        <p:cTn id="82" dur="500"/>
                                        <p:tgtEl>
                                          <p:spTgt spid="4">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15" end="15"/>
                                            </p:txEl>
                                          </p:spTgt>
                                        </p:tgtEl>
                                        <p:attrNameLst>
                                          <p:attrName>style.visibility</p:attrName>
                                        </p:attrNameLst>
                                      </p:cBhvr>
                                      <p:to>
                                        <p:strVal val="visible"/>
                                      </p:to>
                                    </p:set>
                                    <p:animEffect transition="in" filter="fade">
                                      <p:cBhvr>
                                        <p:cTn id="87" dur="500"/>
                                        <p:tgtEl>
                                          <p:spTgt spid="4">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
                                            <p:txEl>
                                              <p:pRg st="16" end="16"/>
                                            </p:txEl>
                                          </p:spTgt>
                                        </p:tgtEl>
                                        <p:attrNameLst>
                                          <p:attrName>style.visibility</p:attrName>
                                        </p:attrNameLst>
                                      </p:cBhvr>
                                      <p:to>
                                        <p:strVal val="visible"/>
                                      </p:to>
                                    </p:set>
                                    <p:animEffect transition="in" filter="fade">
                                      <p:cBhvr>
                                        <p:cTn id="92" dur="500"/>
                                        <p:tgtEl>
                                          <p:spTgt spid="4">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17" end="17"/>
                                            </p:txEl>
                                          </p:spTgt>
                                        </p:tgtEl>
                                        <p:attrNameLst>
                                          <p:attrName>style.visibility</p:attrName>
                                        </p:attrNameLst>
                                      </p:cBhvr>
                                      <p:to>
                                        <p:strVal val="visible"/>
                                      </p:to>
                                    </p:set>
                                    <p:animEffect transition="in" filter="fade">
                                      <p:cBhvr>
                                        <p:cTn id="97" dur="500"/>
                                        <p:tgtEl>
                                          <p:spTgt spid="4">
                                            <p:txEl>
                                              <p:pRg st="17" end="1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
                                            <p:txEl>
                                              <p:pRg st="18" end="18"/>
                                            </p:txEl>
                                          </p:spTgt>
                                        </p:tgtEl>
                                        <p:attrNameLst>
                                          <p:attrName>style.visibility</p:attrName>
                                        </p:attrNameLst>
                                      </p:cBhvr>
                                      <p:to>
                                        <p:strVal val="visible"/>
                                      </p:to>
                                    </p:set>
                                    <p:animEffect transition="in" filter="fade">
                                      <p:cBhvr>
                                        <p:cTn id="10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pPr>
              <a:tabLst>
                <a:tab pos="3030538" algn="l"/>
              </a:tabLst>
            </a:pPr>
            <a:r>
              <a:rPr lang="en-IN" dirty="0"/>
              <a:t>The PL/SQL </a:t>
            </a:r>
            <a:r>
              <a:rPr lang="en-US" dirty="0"/>
              <a:t>Procedure </a:t>
            </a:r>
            <a:r>
              <a:rPr lang="en-IN" dirty="0"/>
              <a:t>Example</a:t>
            </a:r>
          </a:p>
        </p:txBody>
      </p:sp>
      <p:sp>
        <p:nvSpPr>
          <p:cNvPr id="3" name="Content Placeholder 2"/>
          <p:cNvSpPr>
            <a:spLocks noGrp="1"/>
          </p:cNvSpPr>
          <p:nvPr>
            <p:ph idx="1"/>
          </p:nvPr>
        </p:nvSpPr>
        <p:spPr/>
        <p:txBody>
          <a:bodyPr/>
          <a:lstStyle/>
          <a:p>
            <a:pPr lvl="0"/>
            <a:r>
              <a:rPr lang="en-US" dirty="0"/>
              <a:t>Create the procedure for palindrome of given number</a:t>
            </a:r>
          </a:p>
        </p:txBody>
      </p:sp>
      <p:sp>
        <p:nvSpPr>
          <p:cNvPr id="4" name="Content Placeholder 2"/>
          <p:cNvSpPr txBox="1">
            <a:spLocks/>
          </p:cNvSpPr>
          <p:nvPr/>
        </p:nvSpPr>
        <p:spPr>
          <a:xfrm>
            <a:off x="354842" y="1596788"/>
            <a:ext cx="11641539" cy="4873143"/>
          </a:xfrm>
          <a:prstGeom prst="rect">
            <a:avLst/>
          </a:prstGeom>
        </p:spPr>
        <p:txBody>
          <a:bodyPr vert="horz" lIns="91440" tIns="45720" rIns="91440" bIns="45720" numCol="2"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Arial" pitchFamily="34" charset="0"/>
                <a:cs typeface="Arial" pitchFamily="34" charset="0"/>
              </a:rPr>
              <a:t>CREATE OR REPLACE PROCEDURE </a:t>
            </a:r>
            <a:r>
              <a:rPr lang="en-US" sz="1400" dirty="0" err="1">
                <a:latin typeface="Arial" pitchFamily="34" charset="0"/>
                <a:cs typeface="Arial" pitchFamily="34" charset="0"/>
              </a:rPr>
              <a:t>pali</a:t>
            </a:r>
            <a:r>
              <a:rPr lang="en-US" sz="1400" dirty="0">
                <a:latin typeface="Arial" pitchFamily="34" charset="0"/>
                <a:cs typeface="Arial" pitchFamily="34" charset="0"/>
              </a:rPr>
              <a:t>(n IN NUMBER) IS </a:t>
            </a:r>
          </a:p>
          <a:p>
            <a:pPr marL="0" indent="0">
              <a:buNone/>
            </a:pPr>
            <a:r>
              <a:rPr lang="en-US" sz="1400" dirty="0">
                <a:latin typeface="Arial" pitchFamily="34" charset="0"/>
                <a:cs typeface="Arial" pitchFamily="34" charset="0"/>
              </a:rPr>
              <a:t>   m NUMBER; </a:t>
            </a:r>
          </a:p>
          <a:p>
            <a:pPr marL="0" indent="0">
              <a:buNone/>
            </a:pPr>
            <a:r>
              <a:rPr lang="en-US" sz="1400" dirty="0">
                <a:latin typeface="Arial" pitchFamily="34" charset="0"/>
                <a:cs typeface="Arial" pitchFamily="34" charset="0"/>
              </a:rPr>
              <a:t>   temp NUMBER := 0; </a:t>
            </a:r>
          </a:p>
          <a:p>
            <a:pPr marL="0" indent="0">
              <a:buNone/>
            </a:pPr>
            <a:r>
              <a:rPr lang="en-US" sz="1400" dirty="0">
                <a:latin typeface="Arial" pitchFamily="34" charset="0"/>
                <a:cs typeface="Arial" pitchFamily="34" charset="0"/>
              </a:rPr>
              <a:t>   rem NUMBER; </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n_copy</a:t>
            </a:r>
            <a:r>
              <a:rPr lang="en-US" sz="1400" dirty="0">
                <a:latin typeface="Arial" pitchFamily="34" charset="0"/>
                <a:cs typeface="Arial" pitchFamily="34" charset="0"/>
              </a:rPr>
              <a:t> NUMBER := n; -- Declare a copy of the input parameter</a:t>
            </a:r>
          </a:p>
          <a:p>
            <a:pPr marL="0" indent="0">
              <a:buNone/>
            </a:pPr>
            <a:r>
              <a:rPr lang="en-US" sz="1400" dirty="0">
                <a:latin typeface="Arial" pitchFamily="34" charset="0"/>
                <a:cs typeface="Arial" pitchFamily="34" charset="0"/>
              </a:rPr>
              <a:t>BEGIN</a:t>
            </a:r>
          </a:p>
          <a:p>
            <a:pPr marL="0" indent="0">
              <a:buNone/>
            </a:pPr>
            <a:r>
              <a:rPr lang="en-US" sz="1400" dirty="0">
                <a:latin typeface="Arial" pitchFamily="34" charset="0"/>
                <a:cs typeface="Arial" pitchFamily="34" charset="0"/>
              </a:rPr>
              <a:t>   m := </a:t>
            </a:r>
            <a:r>
              <a:rPr lang="en-US" sz="1400" dirty="0" err="1">
                <a:latin typeface="Arial" pitchFamily="34" charset="0"/>
                <a:cs typeface="Arial" pitchFamily="34" charset="0"/>
              </a:rPr>
              <a:t>n_copy</a:t>
            </a:r>
            <a:r>
              <a:rPr lang="en-US" sz="1400" dirty="0">
                <a:latin typeface="Arial" pitchFamily="34" charset="0"/>
                <a:cs typeface="Arial" pitchFamily="34" charset="0"/>
              </a:rPr>
              <a:t>; </a:t>
            </a:r>
          </a:p>
          <a:p>
            <a:pPr marL="0" indent="0">
              <a:buNone/>
            </a:pPr>
            <a:r>
              <a:rPr lang="en-US" sz="1400" dirty="0">
                <a:latin typeface="Arial" pitchFamily="34" charset="0"/>
                <a:cs typeface="Arial" pitchFamily="34" charset="0"/>
              </a:rPr>
              <a:t>   -- while loop with condition till </a:t>
            </a:r>
            <a:r>
              <a:rPr lang="en-US" sz="1400" dirty="0" err="1">
                <a:latin typeface="Arial" pitchFamily="34" charset="0"/>
                <a:cs typeface="Arial" pitchFamily="34" charset="0"/>
              </a:rPr>
              <a:t>n_copy</a:t>
            </a:r>
            <a:r>
              <a:rPr lang="en-US" sz="1400" dirty="0">
                <a:latin typeface="Arial" pitchFamily="34" charset="0"/>
                <a:cs typeface="Arial" pitchFamily="34" charset="0"/>
              </a:rPr>
              <a:t> &gt; 0 </a:t>
            </a:r>
          </a:p>
          <a:p>
            <a:pPr marL="0" indent="0">
              <a:buNone/>
            </a:pPr>
            <a:r>
              <a:rPr lang="en-US" sz="1400" dirty="0">
                <a:latin typeface="Arial" pitchFamily="34" charset="0"/>
                <a:cs typeface="Arial" pitchFamily="34" charset="0"/>
              </a:rPr>
              <a:t>   WHILE </a:t>
            </a:r>
            <a:r>
              <a:rPr lang="en-US" sz="1400" dirty="0" err="1">
                <a:latin typeface="Arial" pitchFamily="34" charset="0"/>
                <a:cs typeface="Arial" pitchFamily="34" charset="0"/>
              </a:rPr>
              <a:t>n_copy</a:t>
            </a:r>
            <a:r>
              <a:rPr lang="en-US" sz="1400" dirty="0">
                <a:latin typeface="Arial" pitchFamily="34" charset="0"/>
                <a:cs typeface="Arial" pitchFamily="34" charset="0"/>
              </a:rPr>
              <a:t> &gt; 0 </a:t>
            </a:r>
          </a:p>
          <a:p>
            <a:pPr marL="0" indent="0">
              <a:buNone/>
            </a:pPr>
            <a:r>
              <a:rPr lang="en-US" sz="1400" dirty="0">
                <a:latin typeface="Arial" pitchFamily="34" charset="0"/>
                <a:cs typeface="Arial" pitchFamily="34" charset="0"/>
              </a:rPr>
              <a:t>   LOOP </a:t>
            </a:r>
          </a:p>
          <a:p>
            <a:pPr marL="0" indent="0">
              <a:buNone/>
            </a:pPr>
            <a:r>
              <a:rPr lang="en-US" sz="1400" dirty="0">
                <a:latin typeface="Arial" pitchFamily="34" charset="0"/>
                <a:cs typeface="Arial" pitchFamily="34" charset="0"/>
              </a:rPr>
              <a:t>      rem := MOD(</a:t>
            </a:r>
            <a:r>
              <a:rPr lang="en-US" sz="1400" dirty="0" err="1">
                <a:latin typeface="Arial" pitchFamily="34" charset="0"/>
                <a:cs typeface="Arial" pitchFamily="34" charset="0"/>
              </a:rPr>
              <a:t>n_copy</a:t>
            </a:r>
            <a:r>
              <a:rPr lang="en-US" sz="1400" dirty="0">
                <a:latin typeface="Arial" pitchFamily="34" charset="0"/>
                <a:cs typeface="Arial" pitchFamily="34" charset="0"/>
              </a:rPr>
              <a:t>, 10); </a:t>
            </a:r>
          </a:p>
          <a:p>
            <a:pPr marL="0" indent="0">
              <a:buNone/>
            </a:pPr>
            <a:r>
              <a:rPr lang="en-US" sz="1400" dirty="0">
                <a:latin typeface="Arial" pitchFamily="34" charset="0"/>
                <a:cs typeface="Arial" pitchFamily="34" charset="0"/>
              </a:rPr>
              <a:t>      temp := (temp * 10) + rem; </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n_copy</a:t>
            </a:r>
            <a:r>
              <a:rPr lang="en-US" sz="1400" dirty="0">
                <a:latin typeface="Arial" pitchFamily="34" charset="0"/>
                <a:cs typeface="Arial" pitchFamily="34" charset="0"/>
              </a:rPr>
              <a:t> := TRUNC(</a:t>
            </a:r>
            <a:r>
              <a:rPr lang="en-US" sz="1400" dirty="0" err="1">
                <a:latin typeface="Arial" pitchFamily="34" charset="0"/>
                <a:cs typeface="Arial" pitchFamily="34" charset="0"/>
              </a:rPr>
              <a:t>n_copy</a:t>
            </a:r>
            <a:r>
              <a:rPr lang="en-US" sz="1400" dirty="0">
                <a:latin typeface="Arial" pitchFamily="34" charset="0"/>
                <a:cs typeface="Arial" pitchFamily="34" charset="0"/>
              </a:rPr>
              <a:t> / 10); </a:t>
            </a:r>
          </a:p>
          <a:p>
            <a:pPr marL="0" indent="0">
              <a:buNone/>
            </a:pPr>
            <a:r>
              <a:rPr lang="en-US" sz="1400" dirty="0">
                <a:latin typeface="Arial" pitchFamily="34" charset="0"/>
                <a:cs typeface="Arial" pitchFamily="34" charset="0"/>
              </a:rPr>
              <a:t>   END LOOP; -- end of while loop here </a:t>
            </a:r>
          </a:p>
          <a:p>
            <a:pPr marL="0" indent="0">
              <a:buNone/>
            </a:pPr>
            <a:r>
              <a:rPr lang="en-US" sz="1400" dirty="0">
                <a:latin typeface="Arial" pitchFamily="34" charset="0"/>
                <a:cs typeface="Arial" pitchFamily="34" charset="0"/>
              </a:rPr>
              <a:t>	</a:t>
            </a:r>
          </a:p>
          <a:p>
            <a:pPr marL="0" indent="0">
              <a:buNone/>
            </a:pPr>
            <a:r>
              <a:rPr lang="en-US" sz="1400" dirty="0">
                <a:latin typeface="Arial" pitchFamily="34" charset="0"/>
                <a:cs typeface="Arial" pitchFamily="34" charset="0"/>
              </a:rPr>
              <a:t>   IF m = temp THEN</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dbms_output.put_line</a:t>
            </a:r>
            <a:r>
              <a:rPr lang="en-US" sz="1400" dirty="0">
                <a:latin typeface="Arial" pitchFamily="34" charset="0"/>
                <a:cs typeface="Arial" pitchFamily="34" charset="0"/>
              </a:rPr>
              <a:t>('true'); </a:t>
            </a:r>
          </a:p>
          <a:p>
            <a:pPr marL="0" indent="0">
              <a:buNone/>
            </a:pPr>
            <a:r>
              <a:rPr lang="en-US" sz="1400" dirty="0">
                <a:latin typeface="Arial" pitchFamily="34" charset="0"/>
                <a:cs typeface="Arial" pitchFamily="34" charset="0"/>
              </a:rPr>
              <a:t>   ELSE</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dbms_output.put_line</a:t>
            </a:r>
            <a:r>
              <a:rPr lang="en-US" sz="1400" dirty="0">
                <a:latin typeface="Arial" pitchFamily="34" charset="0"/>
                <a:cs typeface="Arial" pitchFamily="34" charset="0"/>
              </a:rPr>
              <a:t>('false'); </a:t>
            </a:r>
          </a:p>
          <a:p>
            <a:pPr marL="0" indent="0">
              <a:buNone/>
            </a:pPr>
            <a:r>
              <a:rPr lang="en-US" sz="1400" dirty="0">
                <a:latin typeface="Arial" pitchFamily="34" charset="0"/>
                <a:cs typeface="Arial" pitchFamily="34" charset="0"/>
              </a:rPr>
              <a:t>   END IF; </a:t>
            </a:r>
          </a:p>
          <a:p>
            <a:pPr marL="0" indent="0">
              <a:buNone/>
            </a:pPr>
            <a:r>
              <a:rPr lang="en-US" sz="1400" dirty="0">
                <a:latin typeface="Arial" pitchFamily="34" charset="0"/>
                <a:cs typeface="Arial" pitchFamily="34" charset="0"/>
              </a:rPr>
              <a:t>END </a:t>
            </a:r>
            <a:r>
              <a:rPr lang="en-US" sz="1400" dirty="0" err="1">
                <a:latin typeface="Arial" pitchFamily="34" charset="0"/>
                <a:cs typeface="Arial" pitchFamily="34" charset="0"/>
              </a:rPr>
              <a:t>pali</a:t>
            </a:r>
            <a:r>
              <a:rPr lang="en-US" sz="1400" dirty="0">
                <a:latin typeface="Arial" pitchFamily="34" charset="0"/>
                <a:cs typeface="Arial" pitchFamily="34" charset="0"/>
              </a:rPr>
              <a:t>;</a:t>
            </a:r>
          </a:p>
          <a:p>
            <a:pPr marL="0" indent="0">
              <a:buNone/>
            </a:pPr>
            <a:r>
              <a:rPr lang="en-US" sz="1400" dirty="0">
                <a:latin typeface="Arial" pitchFamily="34" charset="0"/>
                <a:cs typeface="Arial" pitchFamily="34" charset="0"/>
              </a:rPr>
              <a:t>/</a:t>
            </a:r>
          </a:p>
          <a:p>
            <a:pPr marL="0" indent="0">
              <a:buNone/>
            </a:pPr>
            <a:endParaRPr lang="en-US" sz="1400" dirty="0">
              <a:latin typeface="Arial" pitchFamily="34" charset="0"/>
              <a:cs typeface="Arial" pitchFamily="34" charset="0"/>
            </a:endParaRPr>
          </a:p>
          <a:p>
            <a:pPr marL="0" indent="0">
              <a:buNone/>
            </a:pPr>
            <a:r>
              <a:rPr lang="en-US" sz="1400" b="1" dirty="0">
                <a:latin typeface="Arial" pitchFamily="34" charset="0"/>
                <a:cs typeface="Arial" pitchFamily="34" charset="0"/>
              </a:rPr>
              <a:t>For Execution: </a:t>
            </a:r>
          </a:p>
          <a:p>
            <a:pPr marL="0" indent="0">
              <a:buNone/>
            </a:pPr>
            <a:r>
              <a:rPr lang="en-US" sz="1400" dirty="0">
                <a:latin typeface="Arial" pitchFamily="34" charset="0"/>
                <a:cs typeface="Arial" pitchFamily="34" charset="0"/>
              </a:rPr>
              <a:t>BEGIN</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pali</a:t>
            </a:r>
            <a:r>
              <a:rPr lang="en-US" sz="1400" dirty="0">
                <a:latin typeface="Arial" pitchFamily="34" charset="0"/>
                <a:cs typeface="Arial" pitchFamily="34" charset="0"/>
              </a:rPr>
              <a:t>(121); -- Call the procedure with the number 121</a:t>
            </a:r>
          </a:p>
          <a:p>
            <a:pPr marL="0" indent="0">
              <a:buNone/>
            </a:pPr>
            <a:r>
              <a:rPr lang="en-US" sz="1400" dirty="0">
                <a:latin typeface="Arial" pitchFamily="34" charset="0"/>
                <a:cs typeface="Arial" pitchFamily="34" charset="0"/>
              </a:rPr>
              <a:t>END;</a:t>
            </a:r>
          </a:p>
          <a:p>
            <a:pPr marL="0" indent="0">
              <a:buNone/>
            </a:pPr>
            <a:r>
              <a:rPr lang="en-US" sz="1400" dirty="0">
                <a:latin typeface="Arial" pitchFamily="34" charset="0"/>
                <a:cs typeface="Arial" pitchFamily="34" charset="0"/>
              </a:rPr>
              <a:t>/</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077" r="88215" b="26731"/>
          <a:stretch/>
        </p:blipFill>
        <p:spPr bwMode="auto">
          <a:xfrm>
            <a:off x="7568418" y="5250022"/>
            <a:ext cx="2152357" cy="1046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4856" r="89932" b="29567"/>
          <a:stretch/>
        </p:blipFill>
        <p:spPr bwMode="auto">
          <a:xfrm>
            <a:off x="8298326" y="3206606"/>
            <a:ext cx="2463458" cy="76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6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fade">
                                      <p:cBhvr>
                                        <p:cTn id="67" dur="500"/>
                                        <p:tgtEl>
                                          <p:spTgt spid="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12" end="12"/>
                                            </p:txEl>
                                          </p:spTgt>
                                        </p:tgtEl>
                                        <p:attrNameLst>
                                          <p:attrName>style.visibility</p:attrName>
                                        </p:attrNameLst>
                                      </p:cBhvr>
                                      <p:to>
                                        <p:strVal val="visible"/>
                                      </p:to>
                                    </p:set>
                                    <p:animEffect transition="in" filter="fade">
                                      <p:cBhvr>
                                        <p:cTn id="72" dur="500"/>
                                        <p:tgtEl>
                                          <p:spTgt spid="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13" end="13"/>
                                            </p:txEl>
                                          </p:spTgt>
                                        </p:tgtEl>
                                        <p:attrNameLst>
                                          <p:attrName>style.visibility</p:attrName>
                                        </p:attrNameLst>
                                      </p:cBhvr>
                                      <p:to>
                                        <p:strVal val="visible"/>
                                      </p:to>
                                    </p:set>
                                    <p:animEffect transition="in" filter="fade">
                                      <p:cBhvr>
                                        <p:cTn id="77" dur="500"/>
                                        <p:tgtEl>
                                          <p:spTgt spid="4">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14" end="14"/>
                                            </p:txEl>
                                          </p:spTgt>
                                        </p:tgtEl>
                                        <p:attrNameLst>
                                          <p:attrName>style.visibility</p:attrName>
                                        </p:attrNameLst>
                                      </p:cBhvr>
                                      <p:to>
                                        <p:strVal val="visible"/>
                                      </p:to>
                                    </p:set>
                                    <p:animEffect transition="in" filter="fade">
                                      <p:cBhvr>
                                        <p:cTn id="82" dur="500"/>
                                        <p:tgtEl>
                                          <p:spTgt spid="4">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15" end="15"/>
                                            </p:txEl>
                                          </p:spTgt>
                                        </p:tgtEl>
                                        <p:attrNameLst>
                                          <p:attrName>style.visibility</p:attrName>
                                        </p:attrNameLst>
                                      </p:cBhvr>
                                      <p:to>
                                        <p:strVal val="visible"/>
                                      </p:to>
                                    </p:set>
                                    <p:animEffect transition="in" filter="fade">
                                      <p:cBhvr>
                                        <p:cTn id="87" dur="500"/>
                                        <p:tgtEl>
                                          <p:spTgt spid="4">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
                                            <p:txEl>
                                              <p:pRg st="16" end="16"/>
                                            </p:txEl>
                                          </p:spTgt>
                                        </p:tgtEl>
                                        <p:attrNameLst>
                                          <p:attrName>style.visibility</p:attrName>
                                        </p:attrNameLst>
                                      </p:cBhvr>
                                      <p:to>
                                        <p:strVal val="visible"/>
                                      </p:to>
                                    </p:set>
                                    <p:animEffect transition="in" filter="fade">
                                      <p:cBhvr>
                                        <p:cTn id="92" dur="500"/>
                                        <p:tgtEl>
                                          <p:spTgt spid="4">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17" end="17"/>
                                            </p:txEl>
                                          </p:spTgt>
                                        </p:tgtEl>
                                        <p:attrNameLst>
                                          <p:attrName>style.visibility</p:attrName>
                                        </p:attrNameLst>
                                      </p:cBhvr>
                                      <p:to>
                                        <p:strVal val="visible"/>
                                      </p:to>
                                    </p:set>
                                    <p:animEffect transition="in" filter="fade">
                                      <p:cBhvr>
                                        <p:cTn id="97" dur="500"/>
                                        <p:tgtEl>
                                          <p:spTgt spid="4">
                                            <p:txEl>
                                              <p:pRg st="17" end="1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
                                            <p:txEl>
                                              <p:pRg st="18" end="18"/>
                                            </p:txEl>
                                          </p:spTgt>
                                        </p:tgtEl>
                                        <p:attrNameLst>
                                          <p:attrName>style.visibility</p:attrName>
                                        </p:attrNameLst>
                                      </p:cBhvr>
                                      <p:to>
                                        <p:strVal val="visible"/>
                                      </p:to>
                                    </p:set>
                                    <p:animEffect transition="in" filter="fade">
                                      <p:cBhvr>
                                        <p:cTn id="102" dur="500"/>
                                        <p:tgtEl>
                                          <p:spTgt spid="4">
                                            <p:txEl>
                                              <p:pRg st="18" end="18"/>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
                                            <p:txEl>
                                              <p:pRg st="19" end="19"/>
                                            </p:txEl>
                                          </p:spTgt>
                                        </p:tgtEl>
                                        <p:attrNameLst>
                                          <p:attrName>style.visibility</p:attrName>
                                        </p:attrNameLst>
                                      </p:cBhvr>
                                      <p:to>
                                        <p:strVal val="visible"/>
                                      </p:to>
                                    </p:set>
                                    <p:animEffect transition="in" filter="fade">
                                      <p:cBhvr>
                                        <p:cTn id="107" dur="500"/>
                                        <p:tgtEl>
                                          <p:spTgt spid="4">
                                            <p:txEl>
                                              <p:pRg st="19" end="19"/>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
                                            <p:txEl>
                                              <p:pRg st="20" end="20"/>
                                            </p:txEl>
                                          </p:spTgt>
                                        </p:tgtEl>
                                        <p:attrNameLst>
                                          <p:attrName>style.visibility</p:attrName>
                                        </p:attrNameLst>
                                      </p:cBhvr>
                                      <p:to>
                                        <p:strVal val="visible"/>
                                      </p:to>
                                    </p:set>
                                    <p:animEffect transition="in" filter="fade">
                                      <p:cBhvr>
                                        <p:cTn id="112" dur="500"/>
                                        <p:tgtEl>
                                          <p:spTgt spid="4">
                                            <p:txEl>
                                              <p:pRg st="20" end="2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
                                            <p:txEl>
                                              <p:pRg st="21" end="21"/>
                                            </p:txEl>
                                          </p:spTgt>
                                        </p:tgtEl>
                                        <p:attrNameLst>
                                          <p:attrName>style.visibility</p:attrName>
                                        </p:attrNameLst>
                                      </p:cBhvr>
                                      <p:to>
                                        <p:strVal val="visible"/>
                                      </p:to>
                                    </p:set>
                                    <p:animEffect transition="in" filter="fade">
                                      <p:cBhvr>
                                        <p:cTn id="117" dur="500"/>
                                        <p:tgtEl>
                                          <p:spTgt spid="4">
                                            <p:txEl>
                                              <p:pRg st="21" end="21"/>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
                                            <p:txEl>
                                              <p:pRg st="23" end="23"/>
                                            </p:txEl>
                                          </p:spTgt>
                                        </p:tgtEl>
                                        <p:attrNameLst>
                                          <p:attrName>style.visibility</p:attrName>
                                        </p:attrNameLst>
                                      </p:cBhvr>
                                      <p:to>
                                        <p:strVal val="visible"/>
                                      </p:to>
                                    </p:set>
                                    <p:animEffect transition="in" filter="fade">
                                      <p:cBhvr>
                                        <p:cTn id="122" dur="500"/>
                                        <p:tgtEl>
                                          <p:spTgt spid="4">
                                            <p:txEl>
                                              <p:pRg st="23" end="2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
                                            <p:txEl>
                                              <p:pRg st="24" end="24"/>
                                            </p:txEl>
                                          </p:spTgt>
                                        </p:tgtEl>
                                        <p:attrNameLst>
                                          <p:attrName>style.visibility</p:attrName>
                                        </p:attrNameLst>
                                      </p:cBhvr>
                                      <p:to>
                                        <p:strVal val="visible"/>
                                      </p:to>
                                    </p:set>
                                    <p:animEffect transition="in" filter="fade">
                                      <p:cBhvr>
                                        <p:cTn id="127" dur="500"/>
                                        <p:tgtEl>
                                          <p:spTgt spid="4">
                                            <p:txEl>
                                              <p:pRg st="24" end="24"/>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
                                            <p:txEl>
                                              <p:pRg st="25" end="25"/>
                                            </p:txEl>
                                          </p:spTgt>
                                        </p:tgtEl>
                                        <p:attrNameLst>
                                          <p:attrName>style.visibility</p:attrName>
                                        </p:attrNameLst>
                                      </p:cBhvr>
                                      <p:to>
                                        <p:strVal val="visible"/>
                                      </p:to>
                                    </p:set>
                                    <p:animEffect transition="in" filter="fade">
                                      <p:cBhvr>
                                        <p:cTn id="132" dur="500"/>
                                        <p:tgtEl>
                                          <p:spTgt spid="4">
                                            <p:txEl>
                                              <p:pRg st="25" end="2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
                                            <p:txEl>
                                              <p:pRg st="26" end="26"/>
                                            </p:txEl>
                                          </p:spTgt>
                                        </p:tgtEl>
                                        <p:attrNameLst>
                                          <p:attrName>style.visibility</p:attrName>
                                        </p:attrNameLst>
                                      </p:cBhvr>
                                      <p:to>
                                        <p:strVal val="visible"/>
                                      </p:to>
                                    </p:set>
                                    <p:animEffect transition="in" filter="fade">
                                      <p:cBhvr>
                                        <p:cTn id="137" dur="500"/>
                                        <p:tgtEl>
                                          <p:spTgt spid="4">
                                            <p:txEl>
                                              <p:pRg st="26" end="26"/>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4">
                                            <p:txEl>
                                              <p:pRg st="27" end="27"/>
                                            </p:txEl>
                                          </p:spTgt>
                                        </p:tgtEl>
                                        <p:attrNameLst>
                                          <p:attrName>style.visibility</p:attrName>
                                        </p:attrNameLst>
                                      </p:cBhvr>
                                      <p:to>
                                        <p:strVal val="visible"/>
                                      </p:to>
                                    </p:set>
                                    <p:animEffect transition="in" filter="fade">
                                      <p:cBhvr>
                                        <p:cTn id="142" dur="500"/>
                                        <p:tgtEl>
                                          <p:spTgt spid="4">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2" y="120426"/>
            <a:ext cx="10515600" cy="613669"/>
          </a:xfrm>
        </p:spPr>
        <p:txBody>
          <a:bodyPr>
            <a:normAutofit fontScale="90000"/>
          </a:bodyPr>
          <a:lstStyle/>
          <a:p>
            <a:r>
              <a:rPr lang="en-US" b="1" dirty="0">
                <a:solidFill>
                  <a:schemeClr val="tx1"/>
                </a:solidFill>
                <a:latin typeface="Cambria" panose="02040503050406030204" pitchFamily="18" charset="0"/>
                <a:ea typeface="Cambria" panose="02040503050406030204" pitchFamily="18" charset="0"/>
              </a:rPr>
              <a:t>Cursor</a:t>
            </a:r>
          </a:p>
        </p:txBody>
      </p:sp>
      <p:sp>
        <p:nvSpPr>
          <p:cNvPr id="8" name="TextBox 7">
            <a:extLst>
              <a:ext uri="{FF2B5EF4-FFF2-40B4-BE49-F238E27FC236}">
                <a16:creationId xmlns:a16="http://schemas.microsoft.com/office/drawing/2014/main" id="{7A0D4BFC-A587-4F4E-8892-95441F217B6D}"/>
              </a:ext>
            </a:extLst>
          </p:cNvPr>
          <p:cNvSpPr txBox="1"/>
          <p:nvPr/>
        </p:nvSpPr>
        <p:spPr>
          <a:xfrm>
            <a:off x="206062" y="1003365"/>
            <a:ext cx="11489549" cy="5632311"/>
          </a:xfrm>
          <a:prstGeom prst="rect">
            <a:avLst/>
          </a:prstGeom>
          <a:noFill/>
        </p:spPr>
        <p:txBody>
          <a:bodyPr wrap="square">
            <a:spAutoFit/>
          </a:bodyPr>
          <a:lstStyle/>
          <a:p>
            <a:pPr marL="342900" indent="-342900" algn="just" eaLnBrk="1" hangingPunct="1">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A cursor is a private set of records.</a:t>
            </a:r>
          </a:p>
          <a:p>
            <a:pPr marL="342900" indent="-342900" algn="just" eaLnBrk="1" hangingPunct="1">
              <a:buFont typeface="Wingdings" panose="05000000000000000000" pitchFamily="2" charset="2"/>
              <a:buChar char="Ø"/>
            </a:pPr>
            <a:endParaRPr lang="en-US" alt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 cursor is a pointer that points to a result of a query. </a:t>
            </a:r>
            <a:endParaRPr lang="en-US" alt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endParaRPr lang="en-US" alt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A cursor is a temporary work area created in the system memory when a SQL statement is executed. A cursor contains information on a select statement and the rows of data accessed by it.</a:t>
            </a:r>
          </a:p>
          <a:p>
            <a:pPr marL="342900" indent="-342900" algn="just">
              <a:buFont typeface="Wingdings" panose="05000000000000000000" pitchFamily="2" charset="2"/>
              <a:buChar char="Ø"/>
            </a:pPr>
            <a:endParaRPr lang="en-US" alt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This temporary work area is used to store the data retrieved from the database, and manipulate this data. A cursor can hold more than one row, but can process only one row at a time. The set of rows the cursor holds is called the </a:t>
            </a:r>
            <a:r>
              <a:rPr lang="en-US" altLang="en-US" sz="2400" i="1" dirty="0">
                <a:latin typeface="Cambria" panose="02040503050406030204" pitchFamily="18" charset="0"/>
                <a:ea typeface="Cambria" panose="02040503050406030204" pitchFamily="18" charset="0"/>
              </a:rPr>
              <a:t>active </a:t>
            </a:r>
            <a:r>
              <a:rPr lang="en-US" altLang="en-US" sz="2400" dirty="0">
                <a:latin typeface="Cambria" panose="02040503050406030204" pitchFamily="18" charset="0"/>
                <a:ea typeface="Cambria" panose="02040503050406030204" pitchFamily="18" charset="0"/>
              </a:rPr>
              <a:t>set.</a:t>
            </a:r>
          </a:p>
          <a:p>
            <a:pPr marL="342900" indent="-342900" algn="just">
              <a:buFont typeface="Wingdings" panose="05000000000000000000" pitchFamily="2" charset="2"/>
              <a:buChar char="Ø"/>
            </a:pPr>
            <a:endParaRPr lang="en-US" alt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There are 2 types of Cursors:</a:t>
            </a:r>
          </a:p>
          <a:p>
            <a:pPr marL="457200" indent="-457200" algn="just">
              <a:buAutoNum type="arabicPeriod"/>
            </a:pPr>
            <a:r>
              <a:rPr lang="en-US" altLang="en-US" sz="2400" dirty="0">
                <a:latin typeface="Cambria" panose="02040503050406030204" pitchFamily="18" charset="0"/>
                <a:ea typeface="Cambria" panose="02040503050406030204" pitchFamily="18" charset="0"/>
              </a:rPr>
              <a:t>Implicit Cursor: Created automatically for every query in SQL.</a:t>
            </a:r>
          </a:p>
          <a:p>
            <a:pPr marL="457200" indent="-457200" algn="just">
              <a:buAutoNum type="arabicPeriod"/>
            </a:pPr>
            <a:r>
              <a:rPr lang="en-US" altLang="en-US" sz="2400" dirty="0">
                <a:latin typeface="Cambria" panose="02040503050406030204" pitchFamily="18" charset="0"/>
                <a:ea typeface="Cambria" panose="02040503050406030204" pitchFamily="18" charset="0"/>
              </a:rPr>
              <a:t>Explicit Cursor: Created manually by the programmer.</a:t>
            </a:r>
          </a:p>
        </p:txBody>
      </p:sp>
    </p:spTree>
    <p:extLst>
      <p:ext uri="{BB962C8B-B14F-4D97-AF65-F5344CB8AC3E}">
        <p14:creationId xmlns:p14="http://schemas.microsoft.com/office/powerpoint/2010/main" val="1825586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PL / SQL Cursor</a:t>
            </a:r>
          </a:p>
        </p:txBody>
      </p:sp>
      <p:sp>
        <p:nvSpPr>
          <p:cNvPr id="3" name="Content Placeholder 2"/>
          <p:cNvSpPr>
            <a:spLocks noGrp="1"/>
          </p:cNvSpPr>
          <p:nvPr>
            <p:ph idx="1"/>
          </p:nvPr>
        </p:nvSpPr>
        <p:spPr>
          <a:xfrm>
            <a:off x="131180" y="863444"/>
            <a:ext cx="11660486" cy="5590565"/>
          </a:xfrm>
        </p:spPr>
        <p:txBody>
          <a:bodyPr/>
          <a:lstStyle/>
          <a:p>
            <a:r>
              <a:rPr lang="en-US" dirty="0"/>
              <a:t>A cursor is a pointer that points to a result of a query. </a:t>
            </a:r>
          </a:p>
          <a:p>
            <a:r>
              <a:rPr lang="en-US" dirty="0"/>
              <a:t>PL/SQL has two types of cursors</a:t>
            </a:r>
          </a:p>
          <a:p>
            <a:pPr lvl="1"/>
            <a:r>
              <a:rPr lang="en-US" dirty="0"/>
              <a:t>implicit cursors </a:t>
            </a:r>
          </a:p>
          <a:p>
            <a:pPr lvl="2"/>
            <a:r>
              <a:rPr lang="en-US" dirty="0"/>
              <a:t>Whenever Oracle executes an SQL statement such as </a:t>
            </a:r>
            <a:r>
              <a:rPr lang="en-US" dirty="0">
                <a:hlinkClick r:id="rId2"/>
              </a:rPr>
              <a:t>SELECT INTO</a:t>
            </a:r>
            <a:r>
              <a:rPr lang="en-US" dirty="0"/>
              <a:t>, </a:t>
            </a:r>
            <a:r>
              <a:rPr lang="en-US" dirty="0">
                <a:hlinkClick r:id="rId3"/>
              </a:rPr>
              <a:t>INSERT</a:t>
            </a:r>
            <a:r>
              <a:rPr lang="en-US" dirty="0"/>
              <a:t>, </a:t>
            </a:r>
            <a:r>
              <a:rPr lang="en-US" dirty="0">
                <a:hlinkClick r:id="rId4"/>
              </a:rPr>
              <a:t>UPDATE</a:t>
            </a:r>
            <a:r>
              <a:rPr lang="en-US" dirty="0"/>
              <a:t>, and </a:t>
            </a:r>
            <a:r>
              <a:rPr lang="en-US" dirty="0">
                <a:hlinkClick r:id="rId5"/>
              </a:rPr>
              <a:t>DELETE</a:t>
            </a:r>
            <a:r>
              <a:rPr lang="en-US" dirty="0"/>
              <a:t>, it automatically creates an implicit cursor.</a:t>
            </a:r>
          </a:p>
          <a:p>
            <a:pPr lvl="1"/>
            <a:r>
              <a:rPr lang="en-US" dirty="0"/>
              <a:t>explicit cursors.</a:t>
            </a:r>
          </a:p>
          <a:p>
            <a:pPr lvl="2"/>
            <a:r>
              <a:rPr lang="en-US" dirty="0"/>
              <a:t>An explicit cursor is a </a:t>
            </a:r>
            <a:r>
              <a:rPr lang="en-US" dirty="0">
                <a:hlinkClick r:id="rId6"/>
              </a:rPr>
              <a:t>SELECT</a:t>
            </a:r>
            <a:r>
              <a:rPr lang="en-US" dirty="0"/>
              <a:t> statement declared explicitly in the declaration section of the current block or a package specification.</a:t>
            </a:r>
          </a:p>
        </p:txBody>
      </p:sp>
    </p:spTree>
    <p:extLst>
      <p:ext uri="{BB962C8B-B14F-4D97-AF65-F5344CB8AC3E}">
        <p14:creationId xmlns:p14="http://schemas.microsoft.com/office/powerpoint/2010/main" val="205640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D058B86-FCC2-4E26-8D41-35FBD883B953}"/>
              </a:ext>
            </a:extLst>
          </p:cNvPr>
          <p:cNvSpPr txBox="1">
            <a:spLocks noChangeArrowheads="1"/>
          </p:cNvSpPr>
          <p:nvPr/>
        </p:nvSpPr>
        <p:spPr>
          <a:xfrm>
            <a:off x="444964" y="734095"/>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en-US" sz="2800" b="1" dirty="0">
                <a:solidFill>
                  <a:schemeClr val="tx1"/>
                </a:solidFill>
                <a:latin typeface="Cambria" panose="02040503050406030204" pitchFamily="18" charset="0"/>
                <a:ea typeface="Cambria" panose="02040503050406030204" pitchFamily="18" charset="0"/>
              </a:rPr>
              <a:t>Cursor Attributes</a:t>
            </a:r>
          </a:p>
        </p:txBody>
      </p:sp>
      <p:sp>
        <p:nvSpPr>
          <p:cNvPr id="5" name="Rectangle 3">
            <a:extLst>
              <a:ext uri="{FF2B5EF4-FFF2-40B4-BE49-F238E27FC236}">
                <a16:creationId xmlns:a16="http://schemas.microsoft.com/office/drawing/2014/main" id="{A4609736-E2FA-478C-9C69-CC5A2D94D160}"/>
              </a:ext>
            </a:extLst>
          </p:cNvPr>
          <p:cNvSpPr txBox="1">
            <a:spLocks noChangeArrowheads="1"/>
          </p:cNvSpPr>
          <p:nvPr/>
        </p:nvSpPr>
        <p:spPr>
          <a:xfrm>
            <a:off x="444964" y="1877095"/>
            <a:ext cx="8038011" cy="411480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altLang="en-US" sz="2400" dirty="0" err="1">
                <a:solidFill>
                  <a:schemeClr val="tx1"/>
                </a:solidFill>
                <a:latin typeface="Cambria" panose="02040503050406030204" pitchFamily="18" charset="0"/>
                <a:ea typeface="Cambria" panose="02040503050406030204" pitchFamily="18" charset="0"/>
              </a:rPr>
              <a:t>cursorname%ROWCOUNT</a:t>
            </a:r>
            <a:r>
              <a:rPr lang="en-US" altLang="en-US" sz="2400" dirty="0">
                <a:solidFill>
                  <a:schemeClr val="tx1"/>
                </a:solidFill>
                <a:latin typeface="Cambria" panose="02040503050406030204" pitchFamily="18" charset="0"/>
                <a:ea typeface="Cambria" panose="02040503050406030204" pitchFamily="18" charset="0"/>
              </a:rPr>
              <a:t>	        Rows returned so far</a:t>
            </a:r>
          </a:p>
          <a:p>
            <a:pPr marL="0" indent="0">
              <a:buNone/>
            </a:pPr>
            <a:r>
              <a:rPr lang="en-US" altLang="en-US" sz="2400" dirty="0" err="1">
                <a:solidFill>
                  <a:schemeClr val="tx1"/>
                </a:solidFill>
                <a:latin typeface="Cambria" panose="02040503050406030204" pitchFamily="18" charset="0"/>
                <a:ea typeface="Cambria" panose="02040503050406030204" pitchFamily="18" charset="0"/>
              </a:rPr>
              <a:t>cursorname%FOUND</a:t>
            </a:r>
            <a:r>
              <a:rPr lang="en-US" altLang="en-US" sz="2400" dirty="0">
                <a:solidFill>
                  <a:schemeClr val="tx1"/>
                </a:solidFill>
                <a:latin typeface="Cambria" panose="02040503050406030204" pitchFamily="18" charset="0"/>
                <a:ea typeface="Cambria" panose="02040503050406030204" pitchFamily="18" charset="0"/>
              </a:rPr>
              <a:t>	        One or more rows retrieved</a:t>
            </a:r>
          </a:p>
          <a:p>
            <a:pPr marL="0" indent="0">
              <a:buNone/>
            </a:pPr>
            <a:r>
              <a:rPr lang="en-US" altLang="en-US" sz="2400" dirty="0" err="1">
                <a:solidFill>
                  <a:schemeClr val="tx1"/>
                </a:solidFill>
                <a:latin typeface="Cambria" panose="02040503050406030204" pitchFamily="18" charset="0"/>
                <a:ea typeface="Cambria" panose="02040503050406030204" pitchFamily="18" charset="0"/>
              </a:rPr>
              <a:t>cursorname%NOTFOUND</a:t>
            </a:r>
            <a:r>
              <a:rPr lang="en-US" altLang="en-US" sz="2400" dirty="0">
                <a:solidFill>
                  <a:schemeClr val="tx1"/>
                </a:solidFill>
                <a:latin typeface="Cambria" panose="02040503050406030204" pitchFamily="18" charset="0"/>
                <a:ea typeface="Cambria" panose="02040503050406030204" pitchFamily="18" charset="0"/>
              </a:rPr>
              <a:t>	        No rows found</a:t>
            </a:r>
          </a:p>
          <a:p>
            <a:pPr marL="0" indent="0">
              <a:buNone/>
            </a:pPr>
            <a:r>
              <a:rPr lang="en-US" altLang="en-US" sz="2400" dirty="0" err="1">
                <a:solidFill>
                  <a:schemeClr val="tx1"/>
                </a:solidFill>
                <a:latin typeface="Cambria" panose="02040503050406030204" pitchFamily="18" charset="0"/>
                <a:ea typeface="Cambria" panose="02040503050406030204" pitchFamily="18" charset="0"/>
              </a:rPr>
              <a:t>Cursorname%ISOPEN</a:t>
            </a:r>
            <a:r>
              <a:rPr lang="en-US" altLang="en-US" sz="2400" dirty="0">
                <a:solidFill>
                  <a:schemeClr val="tx1"/>
                </a:solidFill>
                <a:latin typeface="Cambria" panose="02040503050406030204" pitchFamily="18" charset="0"/>
                <a:ea typeface="Cambria" panose="02040503050406030204" pitchFamily="18" charset="0"/>
              </a:rPr>
              <a:t>                    Is the cursor open</a:t>
            </a:r>
          </a:p>
          <a:p>
            <a:endParaRPr lang="en-US" altLang="en-US" sz="2400" dirty="0">
              <a:solidFill>
                <a:schemeClr val="tx1"/>
              </a:solidFill>
              <a:latin typeface="Cambria" panose="02040503050406030204" pitchFamily="18" charset="0"/>
              <a:ea typeface="Cambria" panose="02040503050406030204" pitchFamily="18" charset="0"/>
            </a:endParaRPr>
          </a:p>
          <a:p>
            <a:pPr>
              <a:buFontTx/>
              <a:buNone/>
            </a:pPr>
            <a:endParaRPr lang="en-US" altLang="en-US" sz="2400" dirty="0">
              <a:solidFill>
                <a:schemeClr val="tx1"/>
              </a:solidFill>
              <a:latin typeface="Cambria" panose="02040503050406030204" pitchFamily="18" charset="0"/>
              <a:ea typeface="Cambria" panose="02040503050406030204" pitchFamily="18" charset="0"/>
            </a:endParaRPr>
          </a:p>
        </p:txBody>
      </p:sp>
      <p:sp>
        <p:nvSpPr>
          <p:cNvPr id="6" name="Title 1"/>
          <p:cNvSpPr txBox="1">
            <a:spLocks/>
          </p:cNvSpPr>
          <p:nvPr/>
        </p:nvSpPr>
        <p:spPr>
          <a:xfrm>
            <a:off x="206062" y="120426"/>
            <a:ext cx="10515600" cy="61366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Cursor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19774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D058B86-FCC2-4E26-8D41-35FBD883B953}"/>
              </a:ext>
            </a:extLst>
          </p:cNvPr>
          <p:cNvSpPr txBox="1">
            <a:spLocks noChangeArrowheads="1"/>
          </p:cNvSpPr>
          <p:nvPr/>
        </p:nvSpPr>
        <p:spPr>
          <a:xfrm>
            <a:off x="1050271" y="1155695"/>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en-US" sz="2800" b="1" dirty="0">
                <a:solidFill>
                  <a:schemeClr val="tx1"/>
                </a:solidFill>
                <a:latin typeface="Cambria" panose="02040503050406030204" pitchFamily="18" charset="0"/>
                <a:ea typeface="Cambria" panose="02040503050406030204" pitchFamily="18" charset="0"/>
              </a:rPr>
              <a:t>Explicit Cursor</a:t>
            </a:r>
          </a:p>
        </p:txBody>
      </p:sp>
      <p:sp>
        <p:nvSpPr>
          <p:cNvPr id="8" name="Rectangle 3">
            <a:extLst>
              <a:ext uri="{FF2B5EF4-FFF2-40B4-BE49-F238E27FC236}">
                <a16:creationId xmlns:a16="http://schemas.microsoft.com/office/drawing/2014/main" id="{EEC40E92-0C0F-46C4-88C2-1DFE6A866325}"/>
              </a:ext>
            </a:extLst>
          </p:cNvPr>
          <p:cNvSpPr txBox="1">
            <a:spLocks noChangeArrowheads="1"/>
          </p:cNvSpPr>
          <p:nvPr/>
        </p:nvSpPr>
        <p:spPr bwMode="auto">
          <a:xfrm>
            <a:off x="1050271" y="2298695"/>
            <a:ext cx="7772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Declare the cursor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Open the cursor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Fetch a row</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Test for end of cursor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Close the cursor</a:t>
            </a:r>
          </a:p>
        </p:txBody>
      </p:sp>
      <p:sp>
        <p:nvSpPr>
          <p:cNvPr id="3" name="Line 5">
            <a:extLst>
              <a:ext uri="{FF2B5EF4-FFF2-40B4-BE49-F238E27FC236}">
                <a16:creationId xmlns:a16="http://schemas.microsoft.com/office/drawing/2014/main" id="{90BE2E07-F91E-4D4D-8B73-7FAA7D38545D}"/>
              </a:ext>
            </a:extLst>
          </p:cNvPr>
          <p:cNvSpPr>
            <a:spLocks noChangeShapeType="1"/>
          </p:cNvSpPr>
          <p:nvPr/>
        </p:nvSpPr>
        <p:spPr bwMode="auto">
          <a:xfrm>
            <a:off x="4387832" y="3850781"/>
            <a:ext cx="685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6">
            <a:extLst>
              <a:ext uri="{FF2B5EF4-FFF2-40B4-BE49-F238E27FC236}">
                <a16:creationId xmlns:a16="http://schemas.microsoft.com/office/drawing/2014/main" id="{509D149E-DF04-4EC9-AA33-A76EF7695DFC}"/>
              </a:ext>
            </a:extLst>
          </p:cNvPr>
          <p:cNvSpPr>
            <a:spLocks noChangeShapeType="1"/>
          </p:cNvSpPr>
          <p:nvPr/>
        </p:nvSpPr>
        <p:spPr bwMode="auto">
          <a:xfrm flipV="1">
            <a:off x="5073632" y="3432769"/>
            <a:ext cx="0" cy="4180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7">
            <a:extLst>
              <a:ext uri="{FF2B5EF4-FFF2-40B4-BE49-F238E27FC236}">
                <a16:creationId xmlns:a16="http://schemas.microsoft.com/office/drawing/2014/main" id="{25C52E7C-81F3-4A31-BC17-7F96E5C93991}"/>
              </a:ext>
            </a:extLst>
          </p:cNvPr>
          <p:cNvSpPr>
            <a:spLocks noChangeShapeType="1"/>
          </p:cNvSpPr>
          <p:nvPr/>
        </p:nvSpPr>
        <p:spPr bwMode="auto">
          <a:xfrm flipV="1">
            <a:off x="3321032" y="3432770"/>
            <a:ext cx="1752600" cy="0"/>
          </a:xfrm>
          <a:prstGeom prst="line">
            <a:avLst/>
          </a:prstGeom>
          <a:noFill/>
          <a:ln w="38100">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sp>
        <p:nvSpPr>
          <p:cNvPr id="9" name="Title 1"/>
          <p:cNvSpPr txBox="1">
            <a:spLocks/>
          </p:cNvSpPr>
          <p:nvPr/>
        </p:nvSpPr>
        <p:spPr>
          <a:xfrm>
            <a:off x="206062" y="120426"/>
            <a:ext cx="10515600" cy="61366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Cursor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8204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D058B86-FCC2-4E26-8D41-35FBD883B953}"/>
              </a:ext>
            </a:extLst>
          </p:cNvPr>
          <p:cNvSpPr txBox="1">
            <a:spLocks noChangeArrowheads="1"/>
          </p:cNvSpPr>
          <p:nvPr/>
        </p:nvSpPr>
        <p:spPr>
          <a:xfrm>
            <a:off x="206062" y="834244"/>
            <a:ext cx="9520522" cy="5525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en-US" sz="2800" b="1" dirty="0">
                <a:solidFill>
                  <a:schemeClr val="tx1"/>
                </a:solidFill>
                <a:latin typeface="Cambria" panose="02040503050406030204" pitchFamily="18" charset="0"/>
                <a:ea typeface="Cambria" panose="02040503050406030204" pitchFamily="18" charset="0"/>
              </a:rPr>
              <a:t>Explicit Cursor Example</a:t>
            </a:r>
          </a:p>
        </p:txBody>
      </p:sp>
      <p:sp>
        <p:nvSpPr>
          <p:cNvPr id="10" name="Rectangle 3">
            <a:extLst>
              <a:ext uri="{FF2B5EF4-FFF2-40B4-BE49-F238E27FC236}">
                <a16:creationId xmlns:a16="http://schemas.microsoft.com/office/drawing/2014/main" id="{66D138C5-EAE3-4B48-A140-37133E1586F2}"/>
              </a:ext>
            </a:extLst>
          </p:cNvPr>
          <p:cNvSpPr txBox="1">
            <a:spLocks noChangeArrowheads="1"/>
          </p:cNvSpPr>
          <p:nvPr/>
        </p:nvSpPr>
        <p:spPr bwMode="auto">
          <a:xfrm>
            <a:off x="447726" y="1432524"/>
            <a:ext cx="9520522" cy="6059424"/>
          </a:xfrm>
          <a:prstGeom prst="rect">
            <a:avLst/>
          </a:prstGeom>
          <a:noFill/>
          <a:ln>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DECLARE</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CURSOR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IS SELECT * from account;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account%rowtype</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endParaRPr lang="en-US" altLang="en-US" sz="2000" b="1" kern="0" dirty="0">
              <a:solidFill>
                <a:srgbClr val="000000"/>
              </a:solidFill>
              <a:latin typeface="Cambria" panose="02040503050406030204" pitchFamily="18" charset="0"/>
              <a:ea typeface="Cambria" panose="02040503050406030204" pitchFamily="18" charset="0"/>
            </a:endParaRP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BEGIN</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OPEN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FETCH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into acc;</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WHILE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lang="en-US" altLang="en-US" sz="2000" b="1" kern="0" dirty="0">
                <a:solidFill>
                  <a:srgbClr val="C00000"/>
                </a:solidFill>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Found </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LOOP</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(acc.name);</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acc.city</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acc.balance</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acc.loan_taken</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lang="en-US" altLang="en-US" sz="2000" b="1" kern="0" dirty="0">
                <a:solidFill>
                  <a:srgbClr val="000000"/>
                </a:solidFill>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DBMS_OUTPUT.PUT_LINE ('******************');</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FETCH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into acc;</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END LOOP;</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CLOSE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END;</a:t>
            </a:r>
          </a:p>
        </p:txBody>
      </p:sp>
      <p:sp>
        <p:nvSpPr>
          <p:cNvPr id="5" name="Title 1"/>
          <p:cNvSpPr txBox="1">
            <a:spLocks/>
          </p:cNvSpPr>
          <p:nvPr/>
        </p:nvSpPr>
        <p:spPr>
          <a:xfrm>
            <a:off x="206062" y="120426"/>
            <a:ext cx="10515600" cy="61366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Cursor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06212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Table </a:t>
            </a:r>
            <a:r>
              <a:rPr lang="en-US" sz="3600" dirty="0"/>
              <a:t>SALESMEN  as per Practical 8 </a:t>
            </a:r>
            <a:endParaRPr lang="en-US" dirty="0"/>
          </a:p>
        </p:txBody>
      </p:sp>
      <p:sp>
        <p:nvSpPr>
          <p:cNvPr id="3" name="Content Placeholder 2"/>
          <p:cNvSpPr>
            <a:spLocks noGrp="1"/>
          </p:cNvSpPr>
          <p:nvPr>
            <p:ph idx="1"/>
          </p:nvPr>
        </p:nvSpPr>
        <p:spPr/>
        <p:txBody>
          <a:bodyPr/>
          <a:lstStyle/>
          <a:p>
            <a:pPr marL="0" indent="0">
              <a:buNone/>
            </a:pPr>
            <a:r>
              <a:rPr lang="en-US" sz="1600" dirty="0"/>
              <a:t>CREATE TABLE SALESMEN (</a:t>
            </a:r>
          </a:p>
          <a:p>
            <a:pPr marL="0" indent="0">
              <a:buNone/>
            </a:pPr>
            <a:r>
              <a:rPr lang="en-US" sz="1600" dirty="0"/>
              <a:t>  SNUM VARCHAR2(6) CONSTRAINT </a:t>
            </a:r>
            <a:r>
              <a:rPr lang="en-US" sz="1600" dirty="0" err="1"/>
              <a:t>pksnum</a:t>
            </a:r>
            <a:r>
              <a:rPr lang="en-US" sz="1600" dirty="0"/>
              <a:t> PRIMARY KEY CHECK (SNUM LIKE 'S%'),</a:t>
            </a:r>
          </a:p>
          <a:p>
            <a:pPr marL="0" indent="0">
              <a:buNone/>
            </a:pPr>
            <a:r>
              <a:rPr lang="en-US" sz="1600" dirty="0"/>
              <a:t>  SNAME VARCHAR2(20) NOT NULL,</a:t>
            </a:r>
          </a:p>
          <a:p>
            <a:pPr marL="0" indent="0">
              <a:buNone/>
            </a:pPr>
            <a:r>
              <a:rPr lang="en-US" sz="1600" dirty="0"/>
              <a:t>  CITY VARCHAR2(15),</a:t>
            </a:r>
          </a:p>
          <a:p>
            <a:pPr marL="0" indent="0">
              <a:buNone/>
            </a:pPr>
            <a:r>
              <a:rPr lang="en-US" sz="1600" dirty="0"/>
              <a:t>  COMM NUMBER(5, 2)</a:t>
            </a:r>
          </a:p>
          <a:p>
            <a:pPr marL="0" indent="0">
              <a:buNone/>
            </a:pPr>
            <a:r>
              <a:rPr lang="en-US" sz="1600" dirty="0"/>
              <a:t>);</a:t>
            </a:r>
          </a:p>
          <a:p>
            <a:pPr marL="0" indent="0">
              <a:buNone/>
            </a:pPr>
            <a:r>
              <a:rPr lang="en-US" sz="1600" dirty="0"/>
              <a:t>-- Insert data into the SALESMEN table</a:t>
            </a:r>
          </a:p>
          <a:p>
            <a:pPr marL="0" indent="0">
              <a:buNone/>
            </a:pPr>
            <a:r>
              <a:rPr lang="en-US" sz="1600" dirty="0"/>
              <a:t>INSERT INTO SALESMEN (SNUM, SNAME, CITY, COMM) VALUES ('S1001', '</a:t>
            </a:r>
            <a:r>
              <a:rPr lang="en-US" sz="1600" dirty="0" err="1"/>
              <a:t>Piyush</a:t>
            </a:r>
            <a:r>
              <a:rPr lang="en-US" sz="1600" dirty="0"/>
              <a:t>', 'London', 0.12);</a:t>
            </a:r>
          </a:p>
          <a:p>
            <a:pPr marL="0" indent="0">
              <a:buNone/>
            </a:pPr>
            <a:r>
              <a:rPr lang="en-US" sz="1600" dirty="0"/>
              <a:t>INSERT INTO SALESMEN (SNUM, SNAME, CITY, COMM) VALUES ('S1002', '</a:t>
            </a:r>
            <a:r>
              <a:rPr lang="en-US" sz="1600" dirty="0" err="1"/>
              <a:t>Niraj</a:t>
            </a:r>
            <a:r>
              <a:rPr lang="en-US" sz="1600" dirty="0"/>
              <a:t>', 'San Jose', 0.13);</a:t>
            </a:r>
          </a:p>
          <a:p>
            <a:pPr marL="0" indent="0">
              <a:buNone/>
            </a:pPr>
            <a:r>
              <a:rPr lang="en-US" sz="1600" dirty="0"/>
              <a:t>INSERT INTO SALESMEN (SNUM, SNAME, CITY, COMM) VALUES ('S1003', '</a:t>
            </a:r>
            <a:r>
              <a:rPr lang="en-US" sz="1600" dirty="0" err="1"/>
              <a:t>Miti</a:t>
            </a:r>
            <a:r>
              <a:rPr lang="en-US" sz="1600" dirty="0"/>
              <a:t>', 'London', 0.11);</a:t>
            </a:r>
          </a:p>
          <a:p>
            <a:pPr marL="0" indent="0">
              <a:buNone/>
            </a:pPr>
            <a:r>
              <a:rPr lang="en-US" sz="1600" dirty="0"/>
              <a:t>INSERT INTO SALESMEN (SNUM, SNAME, CITY, COMM) VALUES ('S1004', 'Rajesh', 'Barcelona', 0.15);</a:t>
            </a:r>
          </a:p>
          <a:p>
            <a:pPr marL="0" indent="0">
              <a:buNone/>
            </a:pPr>
            <a:r>
              <a:rPr lang="en-US" sz="1600" dirty="0"/>
              <a:t>INSERT INTO SALESMEN (SNUM, SNAME, CITY, COMM) VALUES ('S1005', '</a:t>
            </a:r>
            <a:r>
              <a:rPr lang="en-US" sz="1600" dirty="0" err="1"/>
              <a:t>Haresh</a:t>
            </a:r>
            <a:r>
              <a:rPr lang="en-US" sz="1600" dirty="0"/>
              <a:t>', 'New York', 0.10);</a:t>
            </a:r>
          </a:p>
          <a:p>
            <a:pPr marL="0" indent="0">
              <a:buNone/>
            </a:pPr>
            <a:r>
              <a:rPr lang="en-US" sz="1600" dirty="0"/>
              <a:t>INSERT INTO SALESMEN (SNUM, SNAME, CITY, COMM) VALUES ('S1006', 'Ram', 'Bombay', 0.10);</a:t>
            </a:r>
          </a:p>
          <a:p>
            <a:pPr marL="0" indent="0">
              <a:buNone/>
            </a:pPr>
            <a:r>
              <a:rPr lang="en-US" sz="1600" dirty="0"/>
              <a:t>INSERT INTO SALESMEN (SNUM, SNAME, CITY, COMM) VALUES ('S1007', '</a:t>
            </a:r>
            <a:r>
              <a:rPr lang="en-US" sz="1600" dirty="0" err="1"/>
              <a:t>Nehal</a:t>
            </a:r>
            <a:r>
              <a:rPr lang="en-US" sz="1600" dirty="0"/>
              <a:t>', 'Delhi', 0.09);</a:t>
            </a:r>
          </a:p>
          <a:p>
            <a:pPr marL="0" indent="0">
              <a:buNone/>
            </a:pPr>
            <a:endParaRPr lang="en-US" sz="1600" dirty="0"/>
          </a:p>
          <a:p>
            <a:pPr marL="0" indent="0">
              <a:buNone/>
            </a:pPr>
            <a:r>
              <a:rPr lang="en-US" sz="1600" dirty="0"/>
              <a:t>Select * from SALESMEN;</a:t>
            </a:r>
          </a:p>
          <a:p>
            <a:pPr marL="0" indent="0">
              <a:buNone/>
            </a:pPr>
            <a:endParaRPr lang="en-US" sz="1600" dirty="0"/>
          </a:p>
        </p:txBody>
      </p:sp>
    </p:spTree>
    <p:extLst>
      <p:ext uri="{BB962C8B-B14F-4D97-AF65-F5344CB8AC3E}">
        <p14:creationId xmlns:p14="http://schemas.microsoft.com/office/powerpoint/2010/main" val="2218757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5AC1B2-BC7E-4E26-895D-E182A106FCC5}"/>
              </a:ext>
            </a:extLst>
          </p:cNvPr>
          <p:cNvSpPr txBox="1"/>
          <p:nvPr/>
        </p:nvSpPr>
        <p:spPr>
          <a:xfrm>
            <a:off x="4373527" y="4365055"/>
            <a:ext cx="7609115" cy="1938992"/>
          </a:xfrm>
          <a:prstGeom prst="rect">
            <a:avLst/>
          </a:prstGeom>
          <a:noFill/>
        </p:spPr>
        <p:txBody>
          <a:bodyPr wrap="square">
            <a:spAutoFit/>
          </a:bodyPr>
          <a:lstStyle/>
          <a:p>
            <a:pPr algn="l"/>
            <a:r>
              <a:rPr lang="en-US" sz="2400" dirty="0">
                <a:latin typeface="Cambria" panose="02040503050406030204" pitchFamily="18" charset="0"/>
                <a:ea typeface="Cambria" panose="02040503050406030204" pitchFamily="18" charset="0"/>
              </a:rPr>
              <a:t>1. Create or Replace view </a:t>
            </a:r>
            <a:r>
              <a:rPr lang="en-US" sz="2400" dirty="0" err="1">
                <a:latin typeface="Cambria" panose="02040503050406030204" pitchFamily="18" charset="0"/>
                <a:ea typeface="Cambria" panose="02040503050406030204" pitchFamily="18" charset="0"/>
              </a:rPr>
              <a:t>account_view</a:t>
            </a:r>
            <a:r>
              <a:rPr lang="en-US" sz="2400" dirty="0">
                <a:latin typeface="Cambria" panose="02040503050406030204" pitchFamily="18" charset="0"/>
                <a:ea typeface="Cambria" panose="02040503050406030204" pitchFamily="18" charset="0"/>
              </a:rPr>
              <a:t> </a:t>
            </a:r>
          </a:p>
          <a:p>
            <a:pPr algn="l"/>
            <a:r>
              <a:rPr lang="en-US" sz="2400" dirty="0">
                <a:latin typeface="Cambria" panose="02040503050406030204" pitchFamily="18" charset="0"/>
                <a:ea typeface="Cambria" panose="02040503050406030204" pitchFamily="18" charset="0"/>
              </a:rPr>
              <a:t>      AS SELECT  	</a:t>
            </a:r>
            <a:r>
              <a:rPr lang="en-US" sz="2400" dirty="0" err="1">
                <a:latin typeface="Cambria" panose="02040503050406030204" pitchFamily="18" charset="0"/>
                <a:ea typeface="Cambria" panose="02040503050406030204" pitchFamily="18" charset="0"/>
              </a:rPr>
              <a:t>a.acc_no,a.balance,l.loan_amt,l.interest_rate</a:t>
            </a:r>
            <a:r>
              <a:rPr lang="en-US" sz="2400" dirty="0">
                <a:latin typeface="Cambria" panose="02040503050406030204" pitchFamily="18" charset="0"/>
                <a:ea typeface="Cambria" panose="02040503050406030204" pitchFamily="18" charset="0"/>
              </a:rPr>
              <a:t>, 	</a:t>
            </a:r>
            <a:r>
              <a:rPr lang="en-US" sz="2400" b="1" dirty="0" err="1">
                <a:solidFill>
                  <a:srgbClr val="FF0000"/>
                </a:solidFill>
                <a:latin typeface="Cambria" panose="02040503050406030204" pitchFamily="18" charset="0"/>
                <a:ea typeface="Cambria" panose="02040503050406030204" pitchFamily="18" charset="0"/>
              </a:rPr>
              <a:t>l.remaining_loan</a:t>
            </a:r>
            <a:r>
              <a:rPr lang="en-US" sz="2400" b="1" dirty="0">
                <a:solidFill>
                  <a:srgbClr val="FF0000"/>
                </a:solidFill>
                <a:latin typeface="Cambria" panose="02040503050406030204" pitchFamily="18" charset="0"/>
                <a:ea typeface="Cambria" panose="02040503050406030204" pitchFamily="18" charset="0"/>
              </a:rPr>
              <a:t> </a:t>
            </a:r>
            <a:r>
              <a:rPr lang="en-US" sz="2400" dirty="0">
                <a:latin typeface="Cambria" panose="02040503050406030204" pitchFamily="18" charset="0"/>
                <a:ea typeface="Cambria" panose="02040503050406030204" pitchFamily="18" charset="0"/>
              </a:rPr>
              <a:t>from account a, loan l where 	</a:t>
            </a:r>
            <a:r>
              <a:rPr lang="en-US" sz="2400" dirty="0" err="1">
                <a:latin typeface="Cambria" panose="02040503050406030204" pitchFamily="18" charset="0"/>
                <a:ea typeface="Cambria" panose="02040503050406030204" pitchFamily="18" charset="0"/>
              </a:rPr>
              <a:t>a.acc_no</a:t>
            </a:r>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l.acc_no</a:t>
            </a:r>
            <a:r>
              <a:rPr lang="en-US" sz="2400" dirty="0">
                <a:latin typeface="Cambria" panose="02040503050406030204" pitchFamily="18" charset="0"/>
                <a:ea typeface="Cambria" panose="02040503050406030204" pitchFamily="18" charset="0"/>
              </a:rPr>
              <a:t> and </a:t>
            </a:r>
            <a:r>
              <a:rPr lang="en-US" sz="2400" b="1" dirty="0" err="1">
                <a:solidFill>
                  <a:srgbClr val="FF0000"/>
                </a:solidFill>
                <a:latin typeface="Cambria" panose="02040503050406030204" pitchFamily="18" charset="0"/>
                <a:ea typeface="Cambria" panose="02040503050406030204" pitchFamily="18" charset="0"/>
              </a:rPr>
              <a:t>a.city</a:t>
            </a:r>
            <a:r>
              <a:rPr lang="en-US" sz="2400" b="1" dirty="0">
                <a:solidFill>
                  <a:srgbClr val="FF0000"/>
                </a:solidFill>
                <a:latin typeface="Cambria" panose="02040503050406030204" pitchFamily="18" charset="0"/>
                <a:ea typeface="Cambria" panose="02040503050406030204" pitchFamily="18" charset="0"/>
              </a:rPr>
              <a:t>=‘Mehsana’</a:t>
            </a:r>
            <a:r>
              <a:rPr lang="en-US" sz="2400" dirty="0">
                <a:latin typeface="Cambria" panose="02040503050406030204" pitchFamily="18" charset="0"/>
                <a:ea typeface="Cambria" panose="02040503050406030204" pitchFamily="18" charset="0"/>
              </a:rPr>
              <a:t>;</a:t>
            </a:r>
          </a:p>
        </p:txBody>
      </p:sp>
      <p:sp>
        <p:nvSpPr>
          <p:cNvPr id="6" name="TextBox 5">
            <a:extLst>
              <a:ext uri="{FF2B5EF4-FFF2-40B4-BE49-F238E27FC236}">
                <a16:creationId xmlns:a16="http://schemas.microsoft.com/office/drawing/2014/main" id="{F53BFEDC-0813-479E-B325-05E355A73E36}"/>
              </a:ext>
            </a:extLst>
          </p:cNvPr>
          <p:cNvSpPr txBox="1"/>
          <p:nvPr/>
        </p:nvSpPr>
        <p:spPr>
          <a:xfrm>
            <a:off x="334851" y="948735"/>
            <a:ext cx="11756571" cy="3416320"/>
          </a:xfrm>
          <a:prstGeom prst="rect">
            <a:avLst/>
          </a:prstGeom>
          <a:noFill/>
        </p:spPr>
        <p:txBody>
          <a:bodyPr wrap="square">
            <a:spAutoFit/>
          </a:bodyPr>
          <a:lstStyle/>
          <a:p>
            <a:r>
              <a:rPr lang="en-US" sz="2400" b="1" i="0" u="none" strike="noStrike" baseline="0" dirty="0">
                <a:latin typeface="Cambria" panose="02040503050406030204" pitchFamily="18" charset="0"/>
                <a:ea typeface="Cambria" panose="02040503050406030204" pitchFamily="18" charset="0"/>
              </a:rPr>
              <a:t>Updating View</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You can modify the definition of a VIEW without dropping it by using the following syntax:</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CREATE OR REPLACE VIEW </a:t>
            </a:r>
            <a:r>
              <a:rPr lang="en-US" sz="2400" b="0" i="0" u="none" strike="noStrike" baseline="0" dirty="0" err="1">
                <a:latin typeface="Cambria" panose="02040503050406030204" pitchFamily="18" charset="0"/>
                <a:ea typeface="Cambria" panose="02040503050406030204" pitchFamily="18" charset="0"/>
              </a:rPr>
              <a:t>view_name</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AS SELECT columns</a:t>
            </a:r>
          </a:p>
          <a:p>
            <a:pPr algn="l"/>
            <a:r>
              <a:rPr lang="en-US" sz="2400" b="0" i="0" u="none" strike="noStrike" baseline="0" dirty="0">
                <a:latin typeface="Cambria" panose="02040503050406030204" pitchFamily="18" charset="0"/>
                <a:ea typeface="Cambria" panose="02040503050406030204" pitchFamily="18" charset="0"/>
              </a:rPr>
              <a:t>FROM table</a:t>
            </a:r>
          </a:p>
          <a:p>
            <a:pPr algn="l"/>
            <a:r>
              <a:rPr lang="en-US" sz="2400" b="0" i="0" u="none" strike="noStrike" baseline="0" dirty="0">
                <a:latin typeface="Cambria" panose="02040503050406030204" pitchFamily="18" charset="0"/>
                <a:ea typeface="Cambria" panose="02040503050406030204" pitchFamily="18" charset="0"/>
              </a:rPr>
              <a:t>WHERE predicates;</a:t>
            </a:r>
            <a:endParaRPr lang="en-US" sz="2400" dirty="0">
              <a:latin typeface="Cambria" panose="02040503050406030204" pitchFamily="18" charset="0"/>
              <a:ea typeface="Cambria" panose="02040503050406030204" pitchFamily="18" charset="0"/>
            </a:endParaRPr>
          </a:p>
        </p:txBody>
      </p:sp>
      <p:sp>
        <p:nvSpPr>
          <p:cNvPr id="5"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ea typeface="Cambria" panose="02040503050406030204" pitchFamily="18" charset="0"/>
              </a:rPr>
              <a:t>Views</a:t>
            </a:r>
          </a:p>
        </p:txBody>
      </p:sp>
    </p:spTree>
    <p:extLst>
      <p:ext uri="{BB962C8B-B14F-4D97-AF65-F5344CB8AC3E}">
        <p14:creationId xmlns:p14="http://schemas.microsoft.com/office/powerpoint/2010/main" val="2842915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Table </a:t>
            </a:r>
            <a:r>
              <a:rPr lang="en-US" sz="3200" dirty="0"/>
              <a:t>CUSTOMER as per Practical 8 </a:t>
            </a:r>
            <a:endParaRPr lang="en-US" dirty="0"/>
          </a:p>
        </p:txBody>
      </p:sp>
      <p:sp>
        <p:nvSpPr>
          <p:cNvPr id="3" name="Content Placeholder 2"/>
          <p:cNvSpPr>
            <a:spLocks noGrp="1"/>
          </p:cNvSpPr>
          <p:nvPr>
            <p:ph idx="1"/>
          </p:nvPr>
        </p:nvSpPr>
        <p:spPr>
          <a:xfrm>
            <a:off x="131180" y="795204"/>
            <a:ext cx="11929641" cy="5590565"/>
          </a:xfrm>
        </p:spPr>
        <p:txBody>
          <a:bodyPr/>
          <a:lstStyle/>
          <a:p>
            <a:pPr marL="0" indent="0">
              <a:buNone/>
            </a:pPr>
            <a:r>
              <a:rPr lang="en-US" sz="1600" dirty="0"/>
              <a:t>CREATE TABLE CUSTOMER (</a:t>
            </a:r>
          </a:p>
          <a:p>
            <a:pPr marL="0" indent="0">
              <a:buNone/>
            </a:pPr>
            <a:r>
              <a:rPr lang="en-US" sz="1600" dirty="0"/>
              <a:t>  CNUM VARCHAR2(6) CONSTRAINT </a:t>
            </a:r>
            <a:r>
              <a:rPr lang="en-US" sz="1600" dirty="0" err="1"/>
              <a:t>pkcnum</a:t>
            </a:r>
            <a:r>
              <a:rPr lang="en-US" sz="1600" dirty="0"/>
              <a:t> PRIMARY KEY CHECK (CNUM LIKE 'C%'),</a:t>
            </a:r>
          </a:p>
          <a:p>
            <a:pPr marL="0" indent="0">
              <a:buNone/>
            </a:pPr>
            <a:r>
              <a:rPr lang="en-US" sz="1600" dirty="0"/>
              <a:t>  CNAME VARCHAR2(20) NOT NULL,</a:t>
            </a:r>
          </a:p>
          <a:p>
            <a:pPr marL="0" indent="0">
              <a:buNone/>
            </a:pPr>
            <a:r>
              <a:rPr lang="en-US" sz="1600" dirty="0"/>
              <a:t>  CITY VARCHAR2(15),</a:t>
            </a:r>
          </a:p>
          <a:p>
            <a:pPr marL="0" indent="0">
              <a:buNone/>
            </a:pPr>
            <a:r>
              <a:rPr lang="en-US" sz="1600" dirty="0"/>
              <a:t>  RATING NUMBER(5),</a:t>
            </a:r>
          </a:p>
          <a:p>
            <a:pPr marL="0" indent="0">
              <a:buNone/>
            </a:pPr>
            <a:r>
              <a:rPr lang="en-US" sz="1600" dirty="0"/>
              <a:t>  SNUM VARCHAR2(6) REFERENCES SALESMEN(SNUM)</a:t>
            </a:r>
          </a:p>
          <a:p>
            <a:pPr marL="0" indent="0">
              <a:buNone/>
            </a:pPr>
            <a:r>
              <a:rPr lang="en-US" sz="1600" dirty="0"/>
              <a:t>);</a:t>
            </a:r>
          </a:p>
          <a:p>
            <a:pPr marL="0" indent="0">
              <a:buNone/>
            </a:pPr>
            <a:r>
              <a:rPr lang="en-US" sz="1600" dirty="0"/>
              <a:t>-- Insert data into the CUSTOMER table</a:t>
            </a:r>
          </a:p>
          <a:p>
            <a:pPr marL="0" indent="0">
              <a:buNone/>
            </a:pPr>
            <a:r>
              <a:rPr lang="en-US" sz="1600" dirty="0"/>
              <a:t>INSERT INTO CUSTOMER (CNUM, CNAME, CITY, RATING, SNUM) VALUES ('C2001', '</a:t>
            </a:r>
            <a:r>
              <a:rPr lang="en-US" sz="1600" dirty="0" err="1"/>
              <a:t>Hardik</a:t>
            </a:r>
            <a:r>
              <a:rPr lang="en-US" sz="1600" dirty="0"/>
              <a:t>', 'London', 100, 'S1001');</a:t>
            </a:r>
          </a:p>
          <a:p>
            <a:pPr marL="0" indent="0">
              <a:buNone/>
            </a:pPr>
            <a:r>
              <a:rPr lang="en-US" sz="1600" dirty="0"/>
              <a:t>INSERT INTO CUSTOMER (CNUM, CNAME, CITY, RATING, SNUM) VALUES ('C2002', '</a:t>
            </a:r>
            <a:r>
              <a:rPr lang="en-US" sz="1600" dirty="0" err="1"/>
              <a:t>Geeta</a:t>
            </a:r>
            <a:r>
              <a:rPr lang="en-US" sz="1600" dirty="0"/>
              <a:t>', 'Rome', 200, 'S1003');</a:t>
            </a:r>
          </a:p>
          <a:p>
            <a:pPr marL="0" indent="0">
              <a:buNone/>
            </a:pPr>
            <a:r>
              <a:rPr lang="en-US" sz="1600" dirty="0"/>
              <a:t>INSERT INTO CUSTOMER (CNUM, CNAME, CITY, RATING, SNUM) VALUES ('C2003', '</a:t>
            </a:r>
            <a:r>
              <a:rPr lang="en-US" sz="1600" dirty="0" err="1"/>
              <a:t>Kavish</a:t>
            </a:r>
            <a:r>
              <a:rPr lang="en-US" sz="1600" dirty="0"/>
              <a:t>', 'San Jose', 200, 'S1002');</a:t>
            </a:r>
          </a:p>
          <a:p>
            <a:pPr marL="0" indent="0">
              <a:buNone/>
            </a:pPr>
            <a:r>
              <a:rPr lang="en-US" sz="1600" dirty="0"/>
              <a:t>INSERT INTO CUSTOMER (CNUM, CNAME, CITY, RATING, SNUM) VALUES ('C2004', '</a:t>
            </a:r>
            <a:r>
              <a:rPr lang="en-US" sz="1600" dirty="0" err="1"/>
              <a:t>Dhruv</a:t>
            </a:r>
            <a:r>
              <a:rPr lang="en-US" sz="1600" dirty="0"/>
              <a:t>', 'Berlin', 300, 'S1002');</a:t>
            </a:r>
          </a:p>
          <a:p>
            <a:pPr marL="0" indent="0">
              <a:buNone/>
            </a:pPr>
            <a:r>
              <a:rPr lang="en-US" sz="1600" dirty="0"/>
              <a:t>INSERT INTO CUSTOMER (CNUM, CNAME, CITY, RATING, SNUM) VALUES ('C2005', '</a:t>
            </a:r>
            <a:r>
              <a:rPr lang="en-US" sz="1600" dirty="0" err="1"/>
              <a:t>Pratham</a:t>
            </a:r>
            <a:r>
              <a:rPr lang="en-US" sz="1600" dirty="0"/>
              <a:t>', 'London', 100, 'S1001');</a:t>
            </a:r>
          </a:p>
          <a:p>
            <a:pPr marL="0" indent="0">
              <a:buNone/>
            </a:pPr>
            <a:r>
              <a:rPr lang="en-US" sz="1600" dirty="0"/>
              <a:t>INSERT INTO CUSTOMER (CNUM, CNAME, CITY, RATING, SNUM) VALUES ('C2006', '</a:t>
            </a:r>
            <a:r>
              <a:rPr lang="en-US" sz="1600" dirty="0" err="1"/>
              <a:t>Vyomesh</a:t>
            </a:r>
            <a:r>
              <a:rPr lang="en-US" sz="1600" dirty="0"/>
              <a:t>', 'San Jose', 300, 'S1007');</a:t>
            </a:r>
          </a:p>
          <a:p>
            <a:pPr marL="0" indent="0">
              <a:buNone/>
            </a:pPr>
            <a:r>
              <a:rPr lang="en-US" sz="1600" dirty="0"/>
              <a:t>INSERT INTO CUSTOMER (CNUM, CNAME, CITY, RATING, SNUM) VALUES ('C2007', '</a:t>
            </a:r>
            <a:r>
              <a:rPr lang="en-US" sz="1600" dirty="0" err="1"/>
              <a:t>Kirit</a:t>
            </a:r>
            <a:r>
              <a:rPr lang="en-US" sz="1600" dirty="0"/>
              <a:t>', 'Rome', 100, 'S1004');</a:t>
            </a:r>
          </a:p>
          <a:p>
            <a:pPr marL="0" indent="0">
              <a:buNone/>
            </a:pPr>
            <a:r>
              <a:rPr lang="en-US" sz="1600" dirty="0"/>
              <a:t>INSERT INTO CUSTOMER (CNUM, CNAME, CITY, RATING, SNUM) VALUES ('C2008', '</a:t>
            </a:r>
            <a:r>
              <a:rPr lang="en-US" sz="1600" dirty="0" err="1"/>
              <a:t>Kirit</a:t>
            </a:r>
            <a:r>
              <a:rPr lang="en-US" sz="1600" dirty="0"/>
              <a:t>', 'Rome', 100, 'S1004');</a:t>
            </a:r>
          </a:p>
          <a:p>
            <a:pPr marL="0" indent="0">
              <a:buNone/>
            </a:pPr>
            <a:r>
              <a:rPr lang="en-US" sz="1600" dirty="0"/>
              <a:t>select * from Customer</a:t>
            </a:r>
          </a:p>
        </p:txBody>
      </p:sp>
    </p:spTree>
    <p:extLst>
      <p:ext uri="{BB962C8B-B14F-4D97-AF65-F5344CB8AC3E}">
        <p14:creationId xmlns:p14="http://schemas.microsoft.com/office/powerpoint/2010/main" val="1072297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Table </a:t>
            </a:r>
            <a:r>
              <a:rPr lang="en-US" sz="3200" dirty="0"/>
              <a:t>Order as per Practical 8 </a:t>
            </a:r>
            <a:endParaRPr lang="en-US" dirty="0"/>
          </a:p>
        </p:txBody>
      </p:sp>
      <p:sp>
        <p:nvSpPr>
          <p:cNvPr id="3" name="Content Placeholder 2"/>
          <p:cNvSpPr>
            <a:spLocks noGrp="1"/>
          </p:cNvSpPr>
          <p:nvPr>
            <p:ph idx="1"/>
          </p:nvPr>
        </p:nvSpPr>
        <p:spPr>
          <a:xfrm>
            <a:off x="131180" y="795204"/>
            <a:ext cx="11929641" cy="5590565"/>
          </a:xfrm>
        </p:spPr>
        <p:txBody>
          <a:bodyPr/>
          <a:lstStyle/>
          <a:p>
            <a:pPr marL="0" indent="0">
              <a:buNone/>
            </a:pPr>
            <a:r>
              <a:rPr lang="en-US" sz="1400" dirty="0"/>
              <a:t>CREATE TABLE "ORDER" (</a:t>
            </a:r>
          </a:p>
          <a:p>
            <a:pPr marL="0" indent="0">
              <a:buNone/>
            </a:pPr>
            <a:r>
              <a:rPr lang="en-US" sz="1400" dirty="0"/>
              <a:t>  ONUM VARCHAR2(6) CONSTRAINT </a:t>
            </a:r>
            <a:r>
              <a:rPr lang="en-US" sz="1400" dirty="0" err="1"/>
              <a:t>pkonum</a:t>
            </a:r>
            <a:r>
              <a:rPr lang="en-US" sz="1400" dirty="0"/>
              <a:t> PRIMARY KEY CHECK (ONUM LIKE 'O%'),</a:t>
            </a:r>
          </a:p>
          <a:p>
            <a:pPr marL="0" indent="0">
              <a:buNone/>
            </a:pPr>
            <a:r>
              <a:rPr lang="en-US" sz="1400" dirty="0"/>
              <a:t>  AMT NUMBER(10, 2) NOT NULL,</a:t>
            </a:r>
          </a:p>
          <a:p>
            <a:pPr marL="0" indent="0">
              <a:buNone/>
            </a:pPr>
            <a:r>
              <a:rPr lang="en-US" sz="1400" dirty="0"/>
              <a:t>  ODATE DATE,</a:t>
            </a:r>
          </a:p>
          <a:p>
            <a:pPr marL="0" indent="0">
              <a:buNone/>
            </a:pPr>
            <a:r>
              <a:rPr lang="en-US" sz="1400" dirty="0"/>
              <a:t>  CNUM VARCHAR2(6) REFERENCES CUSTOMER(CNUM),</a:t>
            </a:r>
          </a:p>
          <a:p>
            <a:pPr marL="0" indent="0">
              <a:buNone/>
            </a:pPr>
            <a:r>
              <a:rPr lang="en-US" sz="1400" dirty="0"/>
              <a:t>  SNUM VARCHAR2(6) REFERENCES SALESMEN(SNUM)</a:t>
            </a:r>
          </a:p>
          <a:p>
            <a:pPr marL="0" indent="0">
              <a:buNone/>
            </a:pPr>
            <a:r>
              <a:rPr lang="en-US" sz="1400" dirty="0"/>
              <a:t>);</a:t>
            </a:r>
          </a:p>
          <a:p>
            <a:pPr marL="0" indent="0">
              <a:buNone/>
            </a:pPr>
            <a:r>
              <a:rPr lang="en-US" sz="1400" dirty="0"/>
              <a:t>-- Insert data into the ORDER table</a:t>
            </a:r>
          </a:p>
          <a:p>
            <a:pPr marL="0" indent="0">
              <a:buNone/>
            </a:pPr>
            <a:r>
              <a:rPr lang="en-US" sz="1400" dirty="0"/>
              <a:t>INSERT INTO "ORDER" (ONUM, AMT, ODATE, CNUM, SNUM) VALUES ('O3001', 18.69, TO_DATE('10-Mar-90', 'DD-Mon-RR'), 'C2008', 'S1007');</a:t>
            </a:r>
          </a:p>
          <a:p>
            <a:pPr marL="0" indent="0">
              <a:buNone/>
            </a:pPr>
            <a:r>
              <a:rPr lang="en-US" sz="1400" dirty="0"/>
              <a:t>INSERT INTO "ORDER" (ONUM, AMT, ODATE, CNUM, SNUM) VALUES ('O3003', 767.19, TO_DATE('10-Mar-90', 'DD-Mon-RR'), 'C2001', 'S1001');</a:t>
            </a:r>
          </a:p>
          <a:p>
            <a:pPr marL="0" indent="0">
              <a:buNone/>
            </a:pPr>
            <a:r>
              <a:rPr lang="en-US" sz="1400" dirty="0"/>
              <a:t>INSERT INTO "ORDER" (ONUM, AMT, ODATE, CNUM, SNUM) VALUES ('O3002', 1900.10, TO_DATE('03-Oct-90', 'DD-Mon-RR'), 'C2007', 'S1004');</a:t>
            </a:r>
          </a:p>
          <a:p>
            <a:pPr marL="0" indent="0">
              <a:buNone/>
            </a:pPr>
            <a:r>
              <a:rPr lang="en-US" sz="1400" dirty="0"/>
              <a:t>INSERT INTO "ORDER" (ONUM, AMT, ODATE, CNUM, SNUM) VALUES ('O3005', 5160.45, TO_DATE('04-Oct-90', 'DD-Mon-RR'), 'C2003', 'S1002');</a:t>
            </a:r>
          </a:p>
          <a:p>
            <a:pPr marL="0" indent="0">
              <a:buNone/>
            </a:pPr>
            <a:r>
              <a:rPr lang="en-US" sz="1400" dirty="0"/>
              <a:t>INSERT INTO "ORDER" (ONUM, AMT, ODATE, CNUM, SNUM) VALUES ('O3006', 1098.16, TO_DATE('10-Mar-90', 'DD-Mon-RR'), 'C2008', 'S1007');</a:t>
            </a:r>
          </a:p>
          <a:p>
            <a:pPr marL="0" indent="0">
              <a:buNone/>
            </a:pPr>
            <a:r>
              <a:rPr lang="en-US" sz="1400" dirty="0"/>
              <a:t>INSERT INTO "ORDER" (ONUM, AMT, ODATE, CNUM, SNUM) VALUES ('O3009', 1713.23, TO_DATE('10-Apr-90', 'DD-Mon-RR'), 'C2002', 'S1003');</a:t>
            </a:r>
          </a:p>
          <a:p>
            <a:pPr marL="0" indent="0">
              <a:buNone/>
            </a:pPr>
            <a:r>
              <a:rPr lang="en-US" sz="1400" dirty="0"/>
              <a:t>INSERT INTO "ORDER" (ONUM, AMT, ODATE, CNUM, SNUM) VALUES ('O3007', 75.75, TO_DATE('10-Apr-90', 'DD-Mon-RR'), 'C2004', 'S1002');</a:t>
            </a:r>
          </a:p>
          <a:p>
            <a:pPr marL="0" indent="0">
              <a:buNone/>
            </a:pPr>
            <a:r>
              <a:rPr lang="en-US" sz="1400" dirty="0"/>
              <a:t>INSERT INTO "ORDER" (ONUM, AMT, ODATE, CNUM, SNUM) VALUES ('O3008', 4723.00, TO_DATE('10-May-90', 'DD-Mon-RR'), 'C2006', 'S1001');</a:t>
            </a:r>
          </a:p>
          <a:p>
            <a:pPr marL="0" indent="0">
              <a:buNone/>
            </a:pPr>
            <a:r>
              <a:rPr lang="en-US" sz="1400" dirty="0"/>
              <a:t>INSERT INTO "ORDER" (ONUM, AMT, ODATE, CNUM, SNUM) VALUES ('O3010', 1309.95, TO_DATE('10-May-90', 'DD-Mon-RR'), 'C2004', 'S1002');</a:t>
            </a:r>
          </a:p>
          <a:p>
            <a:pPr marL="0" indent="0">
              <a:buNone/>
            </a:pPr>
            <a:r>
              <a:rPr lang="en-US" sz="1400" dirty="0"/>
              <a:t>INSERT INTO "ORDER" (ONUM, AMT, ODATE, CNUM, SNUM) VALUES ('O3011', 9891.88, TO_DATE('10-Jun-90', 'DD-Mon-RR'), 'C2006', 'S1001');</a:t>
            </a:r>
          </a:p>
          <a:p>
            <a:pPr marL="0" indent="0">
              <a:buNone/>
            </a:pPr>
            <a:r>
              <a:rPr lang="en-US" sz="1400" dirty="0"/>
              <a:t>Select * from "ORDER";</a:t>
            </a:r>
          </a:p>
        </p:txBody>
      </p:sp>
    </p:spTree>
    <p:extLst>
      <p:ext uri="{BB962C8B-B14F-4D97-AF65-F5344CB8AC3E}">
        <p14:creationId xmlns:p14="http://schemas.microsoft.com/office/powerpoint/2010/main" val="3473047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9580730" cy="711200"/>
          </a:xfrm>
        </p:spPr>
        <p:txBody>
          <a:bodyPr>
            <a:noAutofit/>
          </a:bodyPr>
          <a:lstStyle/>
          <a:p>
            <a:r>
              <a:rPr lang="en-US" sz="2400" dirty="0"/>
              <a:t>Given the table ORDER (ONUM, AMT, ODATE, CNUM, SNUM) write a cursor to select the five highest amount (AMT) order details from the table. </a:t>
            </a:r>
          </a:p>
        </p:txBody>
      </p:sp>
      <p:sp>
        <p:nvSpPr>
          <p:cNvPr id="3" name="Content Placeholder 2"/>
          <p:cNvSpPr>
            <a:spLocks noGrp="1"/>
          </p:cNvSpPr>
          <p:nvPr>
            <p:ph idx="1"/>
          </p:nvPr>
        </p:nvSpPr>
        <p:spPr>
          <a:xfrm>
            <a:off x="131180" y="795204"/>
            <a:ext cx="11929641" cy="5590565"/>
          </a:xfrm>
        </p:spPr>
        <p:txBody>
          <a:bodyPr/>
          <a:lstStyle/>
          <a:p>
            <a:pPr marL="0" indent="0">
              <a:buNone/>
            </a:pPr>
            <a:r>
              <a:rPr lang="en-US" sz="900" dirty="0">
                <a:latin typeface="Arial" pitchFamily="34" charset="0"/>
                <a:cs typeface="Arial" pitchFamily="34" charset="0"/>
              </a:rPr>
              <a:t>DECLARE</a:t>
            </a:r>
          </a:p>
          <a:p>
            <a:pPr marL="0" indent="0">
              <a:buNone/>
            </a:pPr>
            <a:r>
              <a:rPr lang="en-US" sz="900" dirty="0">
                <a:latin typeface="Arial" pitchFamily="34" charset="0"/>
                <a:cs typeface="Arial" pitchFamily="34" charset="0"/>
              </a:rPr>
              <a:t>  CURSOR </a:t>
            </a:r>
            <a:r>
              <a:rPr lang="en-US" sz="900" dirty="0" err="1">
                <a:latin typeface="Arial" pitchFamily="34" charset="0"/>
                <a:cs typeface="Arial" pitchFamily="34" charset="0"/>
              </a:rPr>
              <a:t>top_orders_cursor</a:t>
            </a:r>
            <a:r>
              <a:rPr lang="en-US" sz="900" dirty="0">
                <a:latin typeface="Arial" pitchFamily="34" charset="0"/>
                <a:cs typeface="Arial" pitchFamily="34" charset="0"/>
              </a:rPr>
              <a:t> IS</a:t>
            </a:r>
          </a:p>
          <a:p>
            <a:pPr marL="0" indent="0">
              <a:buNone/>
            </a:pPr>
            <a:r>
              <a:rPr lang="en-US" sz="900" dirty="0">
                <a:latin typeface="Arial" pitchFamily="34" charset="0"/>
                <a:cs typeface="Arial" pitchFamily="34" charset="0"/>
              </a:rPr>
              <a:t>    SELECT ONUM, AMT, ODATE, CNUM, SNUM</a:t>
            </a:r>
          </a:p>
          <a:p>
            <a:pPr marL="0" indent="0">
              <a:buNone/>
            </a:pPr>
            <a:r>
              <a:rPr lang="en-US" sz="900" dirty="0">
                <a:latin typeface="Arial" pitchFamily="34" charset="0"/>
                <a:cs typeface="Arial" pitchFamily="34" charset="0"/>
              </a:rPr>
              <a:t>    FROM "ORDER"</a:t>
            </a:r>
          </a:p>
          <a:p>
            <a:pPr marL="0" indent="0">
              <a:buNone/>
            </a:pPr>
            <a:r>
              <a:rPr lang="en-US" sz="900" dirty="0">
                <a:latin typeface="Arial" pitchFamily="34" charset="0"/>
                <a:cs typeface="Arial" pitchFamily="34" charset="0"/>
              </a:rPr>
              <a:t>    ORDER BY AMT DESC</a:t>
            </a:r>
          </a:p>
          <a:p>
            <a:pPr marL="0" indent="0">
              <a:buNone/>
            </a:pPr>
            <a:r>
              <a:rPr lang="en-US" sz="900" dirty="0">
                <a:latin typeface="Arial" pitchFamily="34" charset="0"/>
                <a:cs typeface="Arial" pitchFamily="34" charset="0"/>
              </a:rPr>
              <a:t>    FETCH FIRST 5 ROWS ONLY;</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v_onum</a:t>
            </a:r>
            <a:r>
              <a:rPr lang="en-US" sz="900" dirty="0">
                <a:latin typeface="Arial" pitchFamily="34" charset="0"/>
                <a:cs typeface="Arial" pitchFamily="34" charset="0"/>
              </a:rPr>
              <a:t> "ORDER".ONUM%TYPE;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v_amt</a:t>
            </a:r>
            <a:r>
              <a:rPr lang="en-US" sz="900" dirty="0">
                <a:latin typeface="Arial" pitchFamily="34" charset="0"/>
                <a:cs typeface="Arial" pitchFamily="34" charset="0"/>
              </a:rPr>
              <a:t> "ORDER".AMT%TYPE;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v_odate</a:t>
            </a:r>
            <a:r>
              <a:rPr lang="en-US" sz="900" dirty="0">
                <a:latin typeface="Arial" pitchFamily="34" charset="0"/>
                <a:cs typeface="Arial" pitchFamily="34" charset="0"/>
              </a:rPr>
              <a:t> "ORDER".ODATE%TYPE;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v_cnum</a:t>
            </a:r>
            <a:r>
              <a:rPr lang="en-US" sz="900" dirty="0">
                <a:latin typeface="Arial" pitchFamily="34" charset="0"/>
                <a:cs typeface="Arial" pitchFamily="34" charset="0"/>
              </a:rPr>
              <a:t> "ORDER".CNUM%TYPE;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 "ORDER".SNUM%TYPE;</a:t>
            </a:r>
          </a:p>
          <a:p>
            <a:pPr marL="0" indent="0">
              <a:buNone/>
            </a:pPr>
            <a:r>
              <a:rPr lang="en-US" sz="900" dirty="0">
                <a:latin typeface="Arial" pitchFamily="34" charset="0"/>
                <a:cs typeface="Arial" pitchFamily="34" charset="0"/>
              </a:rPr>
              <a:t>BEGIN</a:t>
            </a:r>
          </a:p>
          <a:p>
            <a:pPr marL="0" indent="0">
              <a:buNone/>
            </a:pPr>
            <a:r>
              <a:rPr lang="en-US" sz="900" dirty="0">
                <a:latin typeface="Arial" pitchFamily="34" charset="0"/>
                <a:cs typeface="Arial" pitchFamily="34" charset="0"/>
              </a:rPr>
              <a:t>  OPEN </a:t>
            </a:r>
            <a:r>
              <a:rPr lang="en-US" sz="900" dirty="0" err="1">
                <a:latin typeface="Arial" pitchFamily="34" charset="0"/>
                <a:cs typeface="Arial" pitchFamily="34" charset="0"/>
              </a:rPr>
              <a:t>top_orders_cursor</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FETCH </a:t>
            </a:r>
            <a:r>
              <a:rPr lang="en-US" sz="900" dirty="0" err="1">
                <a:latin typeface="Arial" pitchFamily="34" charset="0"/>
                <a:cs typeface="Arial" pitchFamily="34" charset="0"/>
              </a:rPr>
              <a:t>top_orders_cursor</a:t>
            </a:r>
            <a:r>
              <a:rPr lang="en-US" sz="900" dirty="0">
                <a:latin typeface="Arial" pitchFamily="34" charset="0"/>
                <a:cs typeface="Arial" pitchFamily="34" charset="0"/>
              </a:rPr>
              <a:t> INTO </a:t>
            </a:r>
            <a:r>
              <a:rPr lang="en-US" sz="900" dirty="0" err="1">
                <a:latin typeface="Arial" pitchFamily="34" charset="0"/>
                <a:cs typeface="Arial" pitchFamily="34" charset="0"/>
              </a:rPr>
              <a:t>v_onum</a:t>
            </a:r>
            <a:r>
              <a:rPr lang="en-US" sz="900" dirty="0">
                <a:latin typeface="Arial" pitchFamily="34" charset="0"/>
                <a:cs typeface="Arial" pitchFamily="34" charset="0"/>
              </a:rPr>
              <a:t>, </a:t>
            </a:r>
            <a:r>
              <a:rPr lang="en-US" sz="900" dirty="0" err="1">
                <a:latin typeface="Arial" pitchFamily="34" charset="0"/>
                <a:cs typeface="Arial" pitchFamily="34" charset="0"/>
              </a:rPr>
              <a:t>v_amt</a:t>
            </a:r>
            <a:r>
              <a:rPr lang="en-US" sz="900" dirty="0">
                <a:latin typeface="Arial" pitchFamily="34" charset="0"/>
                <a:cs typeface="Arial" pitchFamily="34" charset="0"/>
              </a:rPr>
              <a:t>, </a:t>
            </a:r>
            <a:r>
              <a:rPr lang="en-US" sz="900" dirty="0" err="1">
                <a:latin typeface="Arial" pitchFamily="34" charset="0"/>
                <a:cs typeface="Arial" pitchFamily="34" charset="0"/>
              </a:rPr>
              <a:t>v_odate</a:t>
            </a:r>
            <a:r>
              <a:rPr lang="en-US" sz="900" dirty="0">
                <a:latin typeface="Arial" pitchFamily="34" charset="0"/>
                <a:cs typeface="Arial" pitchFamily="34" charset="0"/>
              </a:rPr>
              <a:t>, </a:t>
            </a:r>
            <a:r>
              <a:rPr lang="en-US" sz="900" dirty="0" err="1">
                <a:latin typeface="Arial" pitchFamily="34" charset="0"/>
                <a:cs typeface="Arial" pitchFamily="34" charset="0"/>
              </a:rPr>
              <a:t>v_cnum</a:t>
            </a: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DBMS_OUTPUT.PUT_LINE('Top 5 Orders with the Highest Amounts:');</a:t>
            </a:r>
          </a:p>
          <a:p>
            <a:pPr marL="0" indent="0">
              <a:buNone/>
            </a:pPr>
            <a:r>
              <a:rPr lang="en-US" sz="900" dirty="0">
                <a:latin typeface="Arial" pitchFamily="34" charset="0"/>
                <a:cs typeface="Arial" pitchFamily="34" charset="0"/>
              </a:rPr>
              <a:t>  DBMS_OUTPUT.PUT_LINE('ONUM' || CHR(9) || 'AMT' || CHR(9) || 'ODATE' || CHR(9) || 'CNUM' || CHR(9) || 'SNUM');</a:t>
            </a:r>
          </a:p>
          <a:p>
            <a:pPr marL="0" indent="0">
              <a:buNone/>
            </a:pPr>
            <a:r>
              <a:rPr lang="en-US" sz="900" dirty="0">
                <a:latin typeface="Arial" pitchFamily="34" charset="0"/>
                <a:cs typeface="Arial" pitchFamily="34" charset="0"/>
              </a:rPr>
              <a:t>  DBMS_OUTPUT.PUT_LINE('---------------------------------------------');</a:t>
            </a:r>
          </a:p>
          <a:p>
            <a:pPr marL="0" indent="0">
              <a:buNone/>
            </a:pPr>
            <a:r>
              <a:rPr lang="en-US" sz="900" dirty="0">
                <a:latin typeface="Arial" pitchFamily="34" charset="0"/>
                <a:cs typeface="Arial" pitchFamily="34" charset="0"/>
              </a:rPr>
              <a:t>    WHILE </a:t>
            </a:r>
            <a:r>
              <a:rPr lang="en-US" sz="900" dirty="0" err="1">
                <a:latin typeface="Arial" pitchFamily="34" charset="0"/>
                <a:cs typeface="Arial" pitchFamily="34" charset="0"/>
              </a:rPr>
              <a:t>top_orders_cursor%FOUND</a:t>
            </a:r>
            <a:r>
              <a:rPr lang="en-US" sz="900" dirty="0">
                <a:latin typeface="Arial" pitchFamily="34" charset="0"/>
                <a:cs typeface="Arial" pitchFamily="34" charset="0"/>
              </a:rPr>
              <a:t> LOOP</a:t>
            </a:r>
          </a:p>
          <a:p>
            <a:pPr marL="0" indent="0">
              <a:buNone/>
            </a:pPr>
            <a:r>
              <a:rPr lang="en-US" sz="900" dirty="0">
                <a:latin typeface="Arial" pitchFamily="34" charset="0"/>
                <a:cs typeface="Arial" pitchFamily="34" charset="0"/>
              </a:rPr>
              <a:t>    DBMS_OUTPUT.PUT_LINE(</a:t>
            </a:r>
            <a:r>
              <a:rPr lang="en-US" sz="900" dirty="0" err="1">
                <a:latin typeface="Arial" pitchFamily="34" charset="0"/>
                <a:cs typeface="Arial" pitchFamily="34" charset="0"/>
              </a:rPr>
              <a:t>v_onum</a:t>
            </a:r>
            <a:r>
              <a:rPr lang="en-US" sz="900" dirty="0">
                <a:latin typeface="Arial" pitchFamily="34" charset="0"/>
                <a:cs typeface="Arial" pitchFamily="34" charset="0"/>
              </a:rPr>
              <a:t> || CHR(9) || </a:t>
            </a:r>
            <a:r>
              <a:rPr lang="en-US" sz="900" dirty="0" err="1">
                <a:latin typeface="Arial" pitchFamily="34" charset="0"/>
                <a:cs typeface="Arial" pitchFamily="34" charset="0"/>
              </a:rPr>
              <a:t>v_amt</a:t>
            </a:r>
            <a:r>
              <a:rPr lang="en-US" sz="900" dirty="0">
                <a:latin typeface="Arial" pitchFamily="34" charset="0"/>
                <a:cs typeface="Arial" pitchFamily="34" charset="0"/>
              </a:rPr>
              <a:t> || CHR(9) || </a:t>
            </a:r>
            <a:r>
              <a:rPr lang="en-US" sz="900" dirty="0" err="1">
                <a:latin typeface="Arial" pitchFamily="34" charset="0"/>
                <a:cs typeface="Arial" pitchFamily="34" charset="0"/>
              </a:rPr>
              <a:t>v_odate</a:t>
            </a:r>
            <a:r>
              <a:rPr lang="en-US" sz="900" dirty="0">
                <a:latin typeface="Arial" pitchFamily="34" charset="0"/>
                <a:cs typeface="Arial" pitchFamily="34" charset="0"/>
              </a:rPr>
              <a:t> || CHR(9) || </a:t>
            </a:r>
            <a:r>
              <a:rPr lang="en-US" sz="900" dirty="0" err="1">
                <a:latin typeface="Arial" pitchFamily="34" charset="0"/>
                <a:cs typeface="Arial" pitchFamily="34" charset="0"/>
              </a:rPr>
              <a:t>v_cnum</a:t>
            </a:r>
            <a:r>
              <a:rPr lang="en-US" sz="900" dirty="0">
                <a:latin typeface="Arial" pitchFamily="34" charset="0"/>
                <a:cs typeface="Arial" pitchFamily="34" charset="0"/>
              </a:rPr>
              <a:t> || CHR(9) ||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FETCH </a:t>
            </a:r>
            <a:r>
              <a:rPr lang="en-US" sz="900" dirty="0" err="1">
                <a:latin typeface="Arial" pitchFamily="34" charset="0"/>
                <a:cs typeface="Arial" pitchFamily="34" charset="0"/>
              </a:rPr>
              <a:t>top_orders_cursor</a:t>
            </a:r>
            <a:r>
              <a:rPr lang="en-US" sz="900" dirty="0">
                <a:latin typeface="Arial" pitchFamily="34" charset="0"/>
                <a:cs typeface="Arial" pitchFamily="34" charset="0"/>
              </a:rPr>
              <a:t> INTO </a:t>
            </a:r>
            <a:r>
              <a:rPr lang="en-US" sz="900" dirty="0" err="1">
                <a:latin typeface="Arial" pitchFamily="34" charset="0"/>
                <a:cs typeface="Arial" pitchFamily="34" charset="0"/>
              </a:rPr>
              <a:t>v_onum</a:t>
            </a:r>
            <a:r>
              <a:rPr lang="en-US" sz="900" dirty="0">
                <a:latin typeface="Arial" pitchFamily="34" charset="0"/>
                <a:cs typeface="Arial" pitchFamily="34" charset="0"/>
              </a:rPr>
              <a:t>, </a:t>
            </a:r>
            <a:r>
              <a:rPr lang="en-US" sz="900" dirty="0" err="1">
                <a:latin typeface="Arial" pitchFamily="34" charset="0"/>
                <a:cs typeface="Arial" pitchFamily="34" charset="0"/>
              </a:rPr>
              <a:t>v_amt</a:t>
            </a:r>
            <a:r>
              <a:rPr lang="en-US" sz="900" dirty="0">
                <a:latin typeface="Arial" pitchFamily="34" charset="0"/>
                <a:cs typeface="Arial" pitchFamily="34" charset="0"/>
              </a:rPr>
              <a:t>, </a:t>
            </a:r>
            <a:r>
              <a:rPr lang="en-US" sz="900" dirty="0" err="1">
                <a:latin typeface="Arial" pitchFamily="34" charset="0"/>
                <a:cs typeface="Arial" pitchFamily="34" charset="0"/>
              </a:rPr>
              <a:t>v_odate</a:t>
            </a:r>
            <a:r>
              <a:rPr lang="en-US" sz="900" dirty="0">
                <a:latin typeface="Arial" pitchFamily="34" charset="0"/>
                <a:cs typeface="Arial" pitchFamily="34" charset="0"/>
              </a:rPr>
              <a:t>, </a:t>
            </a:r>
            <a:r>
              <a:rPr lang="en-US" sz="900" dirty="0" err="1">
                <a:latin typeface="Arial" pitchFamily="34" charset="0"/>
                <a:cs typeface="Arial" pitchFamily="34" charset="0"/>
              </a:rPr>
              <a:t>v_cnum</a:t>
            </a: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END LOOP;</a:t>
            </a:r>
          </a:p>
          <a:p>
            <a:pPr marL="0" indent="0">
              <a:buNone/>
            </a:pPr>
            <a:r>
              <a:rPr lang="en-US" sz="900" dirty="0">
                <a:latin typeface="Arial" pitchFamily="34" charset="0"/>
                <a:cs typeface="Arial" pitchFamily="34" charset="0"/>
              </a:rPr>
              <a:t>  CLOSE </a:t>
            </a:r>
            <a:r>
              <a:rPr lang="en-US" sz="900" dirty="0" err="1">
                <a:latin typeface="Arial" pitchFamily="34" charset="0"/>
                <a:cs typeface="Arial" pitchFamily="34" charset="0"/>
              </a:rPr>
              <a:t>top_orders_cursor</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END;</a:t>
            </a:r>
          </a:p>
          <a:p>
            <a:pPr marL="0" indent="0">
              <a:buNone/>
            </a:pPr>
            <a:r>
              <a:rPr lang="en-US" sz="900" dirty="0">
                <a:latin typeface="Arial" pitchFamily="34" charset="0"/>
                <a:cs typeface="Arial" pitchFamily="34" charset="0"/>
              </a:rPr>
              <a:t>/</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008" r="75000" b="15768"/>
          <a:stretch/>
        </p:blipFill>
        <p:spPr bwMode="auto">
          <a:xfrm>
            <a:off x="7568208" y="1641720"/>
            <a:ext cx="3252787" cy="1698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176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9580730" cy="711200"/>
          </a:xfrm>
        </p:spPr>
        <p:txBody>
          <a:bodyPr>
            <a:noAutofit/>
          </a:bodyPr>
          <a:lstStyle/>
          <a:p>
            <a:pPr lvl="0"/>
            <a:r>
              <a:rPr lang="en-US" sz="2400" dirty="0"/>
              <a:t>To write a Cursor to display the list of customers who are living in San jose or London.</a:t>
            </a:r>
          </a:p>
        </p:txBody>
      </p:sp>
      <p:sp>
        <p:nvSpPr>
          <p:cNvPr id="3" name="Content Placeholder 2"/>
          <p:cNvSpPr>
            <a:spLocks noGrp="1"/>
          </p:cNvSpPr>
          <p:nvPr>
            <p:ph idx="1"/>
          </p:nvPr>
        </p:nvSpPr>
        <p:spPr>
          <a:xfrm>
            <a:off x="131180" y="795204"/>
            <a:ext cx="11929641" cy="5590565"/>
          </a:xfrm>
        </p:spPr>
        <p:txBody>
          <a:bodyPr/>
          <a:lstStyle/>
          <a:p>
            <a:pPr marL="0" indent="0">
              <a:buNone/>
            </a:pPr>
            <a:r>
              <a:rPr lang="en-US" sz="900" dirty="0">
                <a:latin typeface="Arial" pitchFamily="34" charset="0"/>
                <a:cs typeface="Arial" pitchFamily="34" charset="0"/>
              </a:rPr>
              <a:t>DECLARE</a:t>
            </a:r>
          </a:p>
          <a:p>
            <a:pPr marL="0" indent="0">
              <a:buNone/>
            </a:pPr>
            <a:r>
              <a:rPr lang="en-US" sz="900" dirty="0">
                <a:latin typeface="Arial" pitchFamily="34" charset="0"/>
                <a:cs typeface="Arial" pitchFamily="34" charset="0"/>
              </a:rPr>
              <a:t>  CURSOR </a:t>
            </a:r>
            <a:r>
              <a:rPr lang="en-US" sz="900" dirty="0" err="1">
                <a:latin typeface="Arial" pitchFamily="34" charset="0"/>
                <a:cs typeface="Arial" pitchFamily="34" charset="0"/>
              </a:rPr>
              <a:t>customer_cursor</a:t>
            </a:r>
            <a:r>
              <a:rPr lang="en-US" sz="900" dirty="0">
                <a:latin typeface="Arial" pitchFamily="34" charset="0"/>
                <a:cs typeface="Arial" pitchFamily="34" charset="0"/>
              </a:rPr>
              <a:t> IS</a:t>
            </a:r>
          </a:p>
          <a:p>
            <a:pPr marL="0" indent="0">
              <a:buNone/>
            </a:pPr>
            <a:r>
              <a:rPr lang="en-US" sz="900" dirty="0">
                <a:latin typeface="Arial" pitchFamily="34" charset="0"/>
                <a:cs typeface="Arial" pitchFamily="34" charset="0"/>
              </a:rPr>
              <a:t>    SELECT CNUM, CNAME, CITY, RATING, SNUM</a:t>
            </a:r>
          </a:p>
          <a:p>
            <a:pPr marL="0" indent="0">
              <a:buNone/>
            </a:pPr>
            <a:r>
              <a:rPr lang="en-US" sz="900" dirty="0">
                <a:latin typeface="Arial" pitchFamily="34" charset="0"/>
                <a:cs typeface="Arial" pitchFamily="34" charset="0"/>
              </a:rPr>
              <a:t>    FROM CUSTOMER</a:t>
            </a:r>
          </a:p>
          <a:p>
            <a:pPr marL="0" indent="0">
              <a:buNone/>
            </a:pPr>
            <a:r>
              <a:rPr lang="en-US" sz="900" dirty="0">
                <a:latin typeface="Arial" pitchFamily="34" charset="0"/>
                <a:cs typeface="Arial" pitchFamily="34" charset="0"/>
              </a:rPr>
              <a:t>    WHERE CITY IN ('San Jose', 'London');</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v_cnum</a:t>
            </a:r>
            <a:r>
              <a:rPr lang="en-US" sz="900" dirty="0">
                <a:latin typeface="Arial" pitchFamily="34" charset="0"/>
                <a:cs typeface="Arial" pitchFamily="34" charset="0"/>
              </a:rPr>
              <a:t> CUSTOMER.CNUM%TYPE;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v_cname</a:t>
            </a:r>
            <a:r>
              <a:rPr lang="en-US" sz="900" dirty="0">
                <a:latin typeface="Arial" pitchFamily="34" charset="0"/>
                <a:cs typeface="Arial" pitchFamily="34" charset="0"/>
              </a:rPr>
              <a:t> CUSTOMER.CNAME%TYPE;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v_city</a:t>
            </a:r>
            <a:r>
              <a:rPr lang="en-US" sz="900" dirty="0">
                <a:latin typeface="Arial" pitchFamily="34" charset="0"/>
                <a:cs typeface="Arial" pitchFamily="34" charset="0"/>
              </a:rPr>
              <a:t> CUSTOMER.CITY%TYPE;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v_rating</a:t>
            </a:r>
            <a:r>
              <a:rPr lang="en-US" sz="900" dirty="0">
                <a:latin typeface="Arial" pitchFamily="34" charset="0"/>
                <a:cs typeface="Arial" pitchFamily="34" charset="0"/>
              </a:rPr>
              <a:t> CUSTOMER.RATING%TYPE;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 CUSTOMER.SNUM%TYPE;</a:t>
            </a:r>
          </a:p>
          <a:p>
            <a:pPr marL="0" indent="0">
              <a:buNone/>
            </a:pPr>
            <a:r>
              <a:rPr lang="en-US" sz="900" dirty="0">
                <a:latin typeface="Arial" pitchFamily="34" charset="0"/>
                <a:cs typeface="Arial" pitchFamily="34" charset="0"/>
              </a:rPr>
              <a:t>BEGIN</a:t>
            </a:r>
          </a:p>
          <a:p>
            <a:pPr marL="0" indent="0">
              <a:buNone/>
            </a:pPr>
            <a:r>
              <a:rPr lang="en-US" sz="900" dirty="0">
                <a:latin typeface="Arial" pitchFamily="34" charset="0"/>
                <a:cs typeface="Arial" pitchFamily="34" charset="0"/>
              </a:rPr>
              <a:t>  OPEN </a:t>
            </a:r>
            <a:r>
              <a:rPr lang="en-US" sz="900" dirty="0" err="1">
                <a:latin typeface="Arial" pitchFamily="34" charset="0"/>
                <a:cs typeface="Arial" pitchFamily="34" charset="0"/>
              </a:rPr>
              <a:t>customer_cursor</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FETCH </a:t>
            </a:r>
            <a:r>
              <a:rPr lang="en-US" sz="900" dirty="0" err="1">
                <a:latin typeface="Arial" pitchFamily="34" charset="0"/>
                <a:cs typeface="Arial" pitchFamily="34" charset="0"/>
              </a:rPr>
              <a:t>customer_cursor</a:t>
            </a:r>
            <a:r>
              <a:rPr lang="en-US" sz="900" dirty="0">
                <a:latin typeface="Arial" pitchFamily="34" charset="0"/>
                <a:cs typeface="Arial" pitchFamily="34" charset="0"/>
              </a:rPr>
              <a:t> INTO </a:t>
            </a:r>
            <a:r>
              <a:rPr lang="en-US" sz="900" dirty="0" err="1">
                <a:latin typeface="Arial" pitchFamily="34" charset="0"/>
                <a:cs typeface="Arial" pitchFamily="34" charset="0"/>
              </a:rPr>
              <a:t>v_cnum</a:t>
            </a:r>
            <a:r>
              <a:rPr lang="en-US" sz="900" dirty="0">
                <a:latin typeface="Arial" pitchFamily="34" charset="0"/>
                <a:cs typeface="Arial" pitchFamily="34" charset="0"/>
              </a:rPr>
              <a:t>, </a:t>
            </a:r>
            <a:r>
              <a:rPr lang="en-US" sz="900" dirty="0" err="1">
                <a:latin typeface="Arial" pitchFamily="34" charset="0"/>
                <a:cs typeface="Arial" pitchFamily="34" charset="0"/>
              </a:rPr>
              <a:t>v_cname</a:t>
            </a:r>
            <a:r>
              <a:rPr lang="en-US" sz="900" dirty="0">
                <a:latin typeface="Arial" pitchFamily="34" charset="0"/>
                <a:cs typeface="Arial" pitchFamily="34" charset="0"/>
              </a:rPr>
              <a:t>, </a:t>
            </a:r>
            <a:r>
              <a:rPr lang="en-US" sz="900" dirty="0" err="1">
                <a:latin typeface="Arial" pitchFamily="34" charset="0"/>
                <a:cs typeface="Arial" pitchFamily="34" charset="0"/>
              </a:rPr>
              <a:t>v_city</a:t>
            </a:r>
            <a:r>
              <a:rPr lang="en-US" sz="900" dirty="0">
                <a:latin typeface="Arial" pitchFamily="34" charset="0"/>
                <a:cs typeface="Arial" pitchFamily="34" charset="0"/>
              </a:rPr>
              <a:t>, </a:t>
            </a:r>
            <a:r>
              <a:rPr lang="en-US" sz="900" dirty="0" err="1">
                <a:latin typeface="Arial" pitchFamily="34" charset="0"/>
                <a:cs typeface="Arial" pitchFamily="34" charset="0"/>
              </a:rPr>
              <a:t>v_rating</a:t>
            </a: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DBMS_OUTPUT.PUT_LINE('List of Customers Living in San Jose or London:');</a:t>
            </a:r>
          </a:p>
          <a:p>
            <a:pPr marL="0" indent="0">
              <a:buNone/>
            </a:pPr>
            <a:r>
              <a:rPr lang="en-US" sz="900" dirty="0">
                <a:latin typeface="Arial" pitchFamily="34" charset="0"/>
                <a:cs typeface="Arial" pitchFamily="34" charset="0"/>
              </a:rPr>
              <a:t>  DBMS_OUTPUT.PUT_LINE('CNUM' || CHR(9) || 'CNAME' || CHR(9) || 'CITY' || CHR(9) || 'RATING' || CHR(9) || 'SNUM');</a:t>
            </a:r>
          </a:p>
          <a:p>
            <a:pPr marL="0" indent="0">
              <a:buNone/>
            </a:pPr>
            <a:r>
              <a:rPr lang="en-US" sz="900" dirty="0">
                <a:latin typeface="Arial" pitchFamily="34" charset="0"/>
                <a:cs typeface="Arial" pitchFamily="34" charset="0"/>
              </a:rPr>
              <a:t>  DBMS_OUTPUT.PUT_LINE('-------------------------------------------------------------');</a:t>
            </a:r>
          </a:p>
          <a:p>
            <a:pPr marL="0" indent="0">
              <a:buNone/>
            </a:pPr>
            <a:r>
              <a:rPr lang="en-US" sz="900" dirty="0">
                <a:latin typeface="Arial" pitchFamily="34" charset="0"/>
                <a:cs typeface="Arial" pitchFamily="34" charset="0"/>
              </a:rPr>
              <a:t>    WHILE </a:t>
            </a:r>
            <a:r>
              <a:rPr lang="en-US" sz="900" dirty="0" err="1">
                <a:latin typeface="Arial" pitchFamily="34" charset="0"/>
                <a:cs typeface="Arial" pitchFamily="34" charset="0"/>
              </a:rPr>
              <a:t>customer_cursor%FOUND</a:t>
            </a:r>
            <a:r>
              <a:rPr lang="en-US" sz="900" dirty="0">
                <a:latin typeface="Arial" pitchFamily="34" charset="0"/>
                <a:cs typeface="Arial" pitchFamily="34" charset="0"/>
              </a:rPr>
              <a:t> LOOP</a:t>
            </a:r>
          </a:p>
          <a:p>
            <a:pPr marL="0" indent="0">
              <a:buNone/>
            </a:pPr>
            <a:r>
              <a:rPr lang="en-US" sz="900" dirty="0">
                <a:latin typeface="Arial" pitchFamily="34" charset="0"/>
                <a:cs typeface="Arial" pitchFamily="34" charset="0"/>
              </a:rPr>
              <a:t>    DBMS_OUTPUT.PUT_LINE(</a:t>
            </a:r>
            <a:r>
              <a:rPr lang="en-US" sz="900" dirty="0" err="1">
                <a:latin typeface="Arial" pitchFamily="34" charset="0"/>
                <a:cs typeface="Arial" pitchFamily="34" charset="0"/>
              </a:rPr>
              <a:t>v_cnum</a:t>
            </a:r>
            <a:r>
              <a:rPr lang="en-US" sz="900" dirty="0">
                <a:latin typeface="Arial" pitchFamily="34" charset="0"/>
                <a:cs typeface="Arial" pitchFamily="34" charset="0"/>
              </a:rPr>
              <a:t> || CHR(9) || </a:t>
            </a:r>
            <a:r>
              <a:rPr lang="en-US" sz="900" dirty="0" err="1">
                <a:latin typeface="Arial" pitchFamily="34" charset="0"/>
                <a:cs typeface="Arial" pitchFamily="34" charset="0"/>
              </a:rPr>
              <a:t>v_cname</a:t>
            </a:r>
            <a:r>
              <a:rPr lang="en-US" sz="900" dirty="0">
                <a:latin typeface="Arial" pitchFamily="34" charset="0"/>
                <a:cs typeface="Arial" pitchFamily="34" charset="0"/>
              </a:rPr>
              <a:t> || CHR(9) || </a:t>
            </a:r>
            <a:r>
              <a:rPr lang="en-US" sz="900" dirty="0" err="1">
                <a:latin typeface="Arial" pitchFamily="34" charset="0"/>
                <a:cs typeface="Arial" pitchFamily="34" charset="0"/>
              </a:rPr>
              <a:t>v_city</a:t>
            </a:r>
            <a:r>
              <a:rPr lang="en-US" sz="900" dirty="0">
                <a:latin typeface="Arial" pitchFamily="34" charset="0"/>
                <a:cs typeface="Arial" pitchFamily="34" charset="0"/>
              </a:rPr>
              <a:t> || CHR(9) || </a:t>
            </a:r>
            <a:r>
              <a:rPr lang="en-US" sz="900" dirty="0" err="1">
                <a:latin typeface="Arial" pitchFamily="34" charset="0"/>
                <a:cs typeface="Arial" pitchFamily="34" charset="0"/>
              </a:rPr>
              <a:t>v_rating</a:t>
            </a:r>
            <a:r>
              <a:rPr lang="en-US" sz="900" dirty="0">
                <a:latin typeface="Arial" pitchFamily="34" charset="0"/>
                <a:cs typeface="Arial" pitchFamily="34" charset="0"/>
              </a:rPr>
              <a:t> || CHR(9) ||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FETCH </a:t>
            </a:r>
            <a:r>
              <a:rPr lang="en-US" sz="900" dirty="0" err="1">
                <a:latin typeface="Arial" pitchFamily="34" charset="0"/>
                <a:cs typeface="Arial" pitchFamily="34" charset="0"/>
              </a:rPr>
              <a:t>customer_cursor</a:t>
            </a:r>
            <a:r>
              <a:rPr lang="en-US" sz="900" dirty="0">
                <a:latin typeface="Arial" pitchFamily="34" charset="0"/>
                <a:cs typeface="Arial" pitchFamily="34" charset="0"/>
              </a:rPr>
              <a:t> INTO </a:t>
            </a:r>
            <a:r>
              <a:rPr lang="en-US" sz="900" dirty="0" err="1">
                <a:latin typeface="Arial" pitchFamily="34" charset="0"/>
                <a:cs typeface="Arial" pitchFamily="34" charset="0"/>
              </a:rPr>
              <a:t>v_cnum</a:t>
            </a:r>
            <a:r>
              <a:rPr lang="en-US" sz="900" dirty="0">
                <a:latin typeface="Arial" pitchFamily="34" charset="0"/>
                <a:cs typeface="Arial" pitchFamily="34" charset="0"/>
              </a:rPr>
              <a:t>, </a:t>
            </a:r>
            <a:r>
              <a:rPr lang="en-US" sz="900" dirty="0" err="1">
                <a:latin typeface="Arial" pitchFamily="34" charset="0"/>
                <a:cs typeface="Arial" pitchFamily="34" charset="0"/>
              </a:rPr>
              <a:t>v_cname</a:t>
            </a:r>
            <a:r>
              <a:rPr lang="en-US" sz="900" dirty="0">
                <a:latin typeface="Arial" pitchFamily="34" charset="0"/>
                <a:cs typeface="Arial" pitchFamily="34" charset="0"/>
              </a:rPr>
              <a:t>, </a:t>
            </a:r>
            <a:r>
              <a:rPr lang="en-US" sz="900" dirty="0" err="1">
                <a:latin typeface="Arial" pitchFamily="34" charset="0"/>
                <a:cs typeface="Arial" pitchFamily="34" charset="0"/>
              </a:rPr>
              <a:t>v_city</a:t>
            </a:r>
            <a:r>
              <a:rPr lang="en-US" sz="900" dirty="0">
                <a:latin typeface="Arial" pitchFamily="34" charset="0"/>
                <a:cs typeface="Arial" pitchFamily="34" charset="0"/>
              </a:rPr>
              <a:t>, </a:t>
            </a:r>
            <a:r>
              <a:rPr lang="en-US" sz="900" dirty="0" err="1">
                <a:latin typeface="Arial" pitchFamily="34" charset="0"/>
                <a:cs typeface="Arial" pitchFamily="34" charset="0"/>
              </a:rPr>
              <a:t>v_rating</a:t>
            </a: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END LOOP;</a:t>
            </a:r>
          </a:p>
          <a:p>
            <a:pPr marL="0" indent="0">
              <a:buNone/>
            </a:pPr>
            <a:r>
              <a:rPr lang="en-US" sz="900" dirty="0">
                <a:latin typeface="Arial" pitchFamily="34" charset="0"/>
                <a:cs typeface="Arial" pitchFamily="34" charset="0"/>
              </a:rPr>
              <a:t>    CLOSE </a:t>
            </a:r>
            <a:r>
              <a:rPr lang="en-US" sz="900" dirty="0" err="1">
                <a:latin typeface="Arial" pitchFamily="34" charset="0"/>
                <a:cs typeface="Arial" pitchFamily="34" charset="0"/>
              </a:rPr>
              <a:t>customer_cursor</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END;</a:t>
            </a:r>
          </a:p>
          <a:p>
            <a:pPr marL="0" indent="0">
              <a:buNone/>
            </a:pPr>
            <a:r>
              <a:rPr lang="en-US" sz="900" dirty="0">
                <a:latin typeface="Arial" pitchFamily="34" charset="0"/>
                <a:cs typeface="Arial" pitchFamily="34" charset="0"/>
              </a:rPr>
              <a:t>/</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923" r="68105" b="17308"/>
          <a:stretch/>
        </p:blipFill>
        <p:spPr bwMode="auto">
          <a:xfrm>
            <a:off x="6007040" y="1266092"/>
            <a:ext cx="5725415" cy="209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394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Calculate </a:t>
            </a:r>
            <a:r>
              <a:rPr lang="en-US" dirty="0" err="1"/>
              <a:t>hra,da</a:t>
            </a:r>
            <a:r>
              <a:rPr lang="en-US" dirty="0"/>
              <a:t>, gross and net by using PL/SQL program</a:t>
            </a:r>
          </a:p>
        </p:txBody>
      </p:sp>
      <p:sp>
        <p:nvSpPr>
          <p:cNvPr id="3" name="Content Placeholder 2"/>
          <p:cNvSpPr>
            <a:spLocks noGrp="1"/>
          </p:cNvSpPr>
          <p:nvPr>
            <p:ph idx="1"/>
          </p:nvPr>
        </p:nvSpPr>
        <p:spPr/>
        <p:txBody>
          <a:bodyPr numCol="2"/>
          <a:lstStyle/>
          <a:p>
            <a:pPr marL="0" lvl="0" indent="0">
              <a:buNone/>
            </a:pPr>
            <a:r>
              <a:rPr lang="en-US" sz="1050" dirty="0">
                <a:latin typeface="Arial" pitchFamily="34" charset="0"/>
                <a:cs typeface="Arial" pitchFamily="34" charset="0"/>
              </a:rPr>
              <a:t>DECLARE</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v_basic</a:t>
            </a:r>
            <a:r>
              <a:rPr lang="en-US" sz="1050" dirty="0">
                <a:latin typeface="Arial" pitchFamily="34" charset="0"/>
                <a:cs typeface="Arial" pitchFamily="34" charset="0"/>
              </a:rPr>
              <a:t> NUMBER := 15000; -- Replace with the desired basic salary</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NUMBER;</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NUMBER;</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v_gross</a:t>
            </a:r>
            <a:r>
              <a:rPr lang="en-US" sz="1050" dirty="0">
                <a:latin typeface="Arial" pitchFamily="34" charset="0"/>
                <a:cs typeface="Arial" pitchFamily="34" charset="0"/>
              </a:rPr>
              <a:t> NUMBER;</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v_net</a:t>
            </a:r>
            <a:r>
              <a:rPr lang="en-US" sz="1050" dirty="0">
                <a:latin typeface="Arial" pitchFamily="34" charset="0"/>
                <a:cs typeface="Arial" pitchFamily="34" charset="0"/>
              </a:rPr>
              <a:t> NUMBER;</a:t>
            </a:r>
          </a:p>
          <a:p>
            <a:pPr marL="0" lvl="0" indent="0">
              <a:buNone/>
            </a:pPr>
            <a:r>
              <a:rPr lang="en-US" sz="1050" dirty="0">
                <a:latin typeface="Arial" pitchFamily="34" charset="0"/>
                <a:cs typeface="Arial" pitchFamily="34" charset="0"/>
              </a:rPr>
              <a:t>BEGIN</a:t>
            </a:r>
          </a:p>
          <a:p>
            <a:pPr marL="0" lvl="0" indent="0">
              <a:buNone/>
            </a:pPr>
            <a:r>
              <a:rPr lang="en-US" sz="1050" dirty="0">
                <a:latin typeface="Arial" pitchFamily="34" charset="0"/>
                <a:cs typeface="Arial" pitchFamily="34" charset="0"/>
              </a:rPr>
              <a:t>  -- Calculate HRA based on the given rules</a:t>
            </a:r>
          </a:p>
          <a:p>
            <a:pPr marL="0" lvl="0" indent="0">
              <a:buNone/>
            </a:pPr>
            <a:r>
              <a:rPr lang="en-US" sz="1050" dirty="0">
                <a:latin typeface="Arial" pitchFamily="34" charset="0"/>
                <a:cs typeface="Arial" pitchFamily="34" charset="0"/>
              </a:rPr>
              <a:t>  CASE</a:t>
            </a:r>
          </a:p>
          <a:p>
            <a:pPr marL="0" lvl="0" indent="0">
              <a:buNone/>
            </a:pPr>
            <a:r>
              <a:rPr lang="en-US" sz="1050" dirty="0">
                <a:latin typeface="Arial" pitchFamily="34" charset="0"/>
                <a:cs typeface="Arial" pitchFamily="34" charset="0"/>
              </a:rPr>
              <a:t>    WHEN </a:t>
            </a:r>
            <a:r>
              <a:rPr lang="en-US" sz="1050" dirty="0" err="1">
                <a:latin typeface="Arial" pitchFamily="34" charset="0"/>
                <a:cs typeface="Arial" pitchFamily="34" charset="0"/>
              </a:rPr>
              <a:t>v_basic</a:t>
            </a:r>
            <a:r>
              <a:rPr lang="en-US" sz="1050" dirty="0">
                <a:latin typeface="Arial" pitchFamily="34" charset="0"/>
                <a:cs typeface="Arial" pitchFamily="34" charset="0"/>
              </a:rPr>
              <a:t> = 15000 THEN</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0.12;</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0.08;</a:t>
            </a:r>
          </a:p>
          <a:p>
            <a:pPr marL="0" lvl="0" indent="0">
              <a:buNone/>
            </a:pPr>
            <a:r>
              <a:rPr lang="en-US" sz="1050" dirty="0">
                <a:latin typeface="Arial" pitchFamily="34" charset="0"/>
                <a:cs typeface="Arial" pitchFamily="34" charset="0"/>
              </a:rPr>
              <a:t>    WHEN </a:t>
            </a:r>
            <a:r>
              <a:rPr lang="en-US" sz="1050" dirty="0" err="1">
                <a:latin typeface="Arial" pitchFamily="34" charset="0"/>
                <a:cs typeface="Arial" pitchFamily="34" charset="0"/>
              </a:rPr>
              <a:t>v_basic</a:t>
            </a:r>
            <a:r>
              <a:rPr lang="en-US" sz="1050" dirty="0">
                <a:latin typeface="Arial" pitchFamily="34" charset="0"/>
                <a:cs typeface="Arial" pitchFamily="34" charset="0"/>
              </a:rPr>
              <a:t> = 12000 THEN</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0.10;</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0.06;</a:t>
            </a:r>
          </a:p>
          <a:p>
            <a:pPr marL="0" lvl="0" indent="0">
              <a:buNone/>
            </a:pPr>
            <a:r>
              <a:rPr lang="en-US" sz="1050" dirty="0">
                <a:latin typeface="Arial" pitchFamily="34" charset="0"/>
                <a:cs typeface="Arial" pitchFamily="34" charset="0"/>
              </a:rPr>
              <a:t>    WHEN </a:t>
            </a:r>
            <a:r>
              <a:rPr lang="en-US" sz="1050" dirty="0" err="1">
                <a:latin typeface="Arial" pitchFamily="34" charset="0"/>
                <a:cs typeface="Arial" pitchFamily="34" charset="0"/>
              </a:rPr>
              <a:t>v_basic</a:t>
            </a:r>
            <a:r>
              <a:rPr lang="en-US" sz="1050" dirty="0">
                <a:latin typeface="Arial" pitchFamily="34" charset="0"/>
                <a:cs typeface="Arial" pitchFamily="34" charset="0"/>
              </a:rPr>
              <a:t> = 9000 THEN</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0.07;</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0.04;</a:t>
            </a:r>
          </a:p>
          <a:p>
            <a:pPr marL="0" lvl="0" indent="0">
              <a:buNone/>
            </a:pPr>
            <a:r>
              <a:rPr lang="en-US" sz="1050" dirty="0">
                <a:latin typeface="Arial" pitchFamily="34" charset="0"/>
                <a:cs typeface="Arial" pitchFamily="34" charset="0"/>
              </a:rPr>
              <a:t>    ELSE</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0.05;</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 200;</a:t>
            </a:r>
          </a:p>
          <a:p>
            <a:pPr marL="0" lvl="0" indent="0">
              <a:buNone/>
            </a:pPr>
            <a:r>
              <a:rPr lang="en-US" sz="1050" dirty="0">
                <a:latin typeface="Arial" pitchFamily="34" charset="0"/>
                <a:cs typeface="Arial" pitchFamily="34" charset="0"/>
              </a:rPr>
              <a:t>  END CASE;</a:t>
            </a:r>
          </a:p>
          <a:p>
            <a:pPr marL="0" lvl="0" indent="0">
              <a:buNone/>
            </a:pPr>
            <a:r>
              <a:rPr lang="en-US" sz="1050" dirty="0">
                <a:latin typeface="Arial" pitchFamily="34" charset="0"/>
                <a:cs typeface="Arial" pitchFamily="34" charset="0"/>
              </a:rPr>
              <a:t>   -- Calculate Gross and Net</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v_gross</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v_da</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v_net</a:t>
            </a:r>
            <a:r>
              <a:rPr lang="en-US" sz="1050" dirty="0">
                <a:latin typeface="Arial" pitchFamily="34" charset="0"/>
                <a:cs typeface="Arial" pitchFamily="34" charset="0"/>
              </a:rPr>
              <a:t> := </a:t>
            </a:r>
            <a:r>
              <a:rPr lang="en-US" sz="1050" dirty="0" err="1">
                <a:latin typeface="Arial" pitchFamily="34" charset="0"/>
                <a:cs typeface="Arial" pitchFamily="34" charset="0"/>
              </a:rPr>
              <a:t>v_gross</a:t>
            </a:r>
            <a:r>
              <a:rPr lang="en-US" sz="1050" dirty="0">
                <a:latin typeface="Arial" pitchFamily="34" charset="0"/>
                <a:cs typeface="Arial" pitchFamily="34" charset="0"/>
              </a:rPr>
              <a:t> - (CASE WHEN </a:t>
            </a:r>
            <a:r>
              <a:rPr lang="en-US" sz="1050" dirty="0" err="1">
                <a:latin typeface="Arial" pitchFamily="34" charset="0"/>
                <a:cs typeface="Arial" pitchFamily="34" charset="0"/>
              </a:rPr>
              <a:t>v_basic</a:t>
            </a:r>
            <a:r>
              <a:rPr lang="en-US" sz="1050" dirty="0">
                <a:latin typeface="Arial" pitchFamily="34" charset="0"/>
                <a:cs typeface="Arial" pitchFamily="34" charset="0"/>
              </a:rPr>
              <a:t> = 15000 THEN 0 ELSE 200 END);</a:t>
            </a:r>
          </a:p>
          <a:p>
            <a:pPr marL="0" lvl="0" indent="0">
              <a:buNone/>
            </a:pPr>
            <a:endParaRPr lang="en-US" sz="1050" dirty="0">
              <a:latin typeface="Arial" pitchFamily="34" charset="0"/>
              <a:cs typeface="Arial" pitchFamily="34" charset="0"/>
            </a:endParaRPr>
          </a:p>
          <a:p>
            <a:pPr marL="0" lvl="0" indent="0">
              <a:buNone/>
            </a:pPr>
            <a:r>
              <a:rPr lang="en-US" sz="1050" dirty="0">
                <a:latin typeface="Arial" pitchFamily="34" charset="0"/>
                <a:cs typeface="Arial" pitchFamily="34" charset="0"/>
              </a:rPr>
              <a:t>  -- Output the results</a:t>
            </a:r>
          </a:p>
          <a:p>
            <a:pPr marL="0" lvl="0" indent="0">
              <a:buNone/>
            </a:pPr>
            <a:r>
              <a:rPr lang="en-US" sz="1050" dirty="0">
                <a:latin typeface="Arial" pitchFamily="34" charset="0"/>
                <a:cs typeface="Arial" pitchFamily="34" charset="0"/>
              </a:rPr>
              <a:t>  DBMS_OUTPUT.PUT_LINE('Basic: ' || </a:t>
            </a:r>
            <a:r>
              <a:rPr lang="en-US" sz="1050" dirty="0" err="1">
                <a:latin typeface="Arial" pitchFamily="34" charset="0"/>
                <a:cs typeface="Arial" pitchFamily="34" charset="0"/>
              </a:rPr>
              <a:t>v_basic</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DBMS_OUTPUT.PUT_LINE('HRA: ' || </a:t>
            </a:r>
            <a:r>
              <a:rPr lang="en-US" sz="1050" dirty="0" err="1">
                <a:latin typeface="Arial" pitchFamily="34" charset="0"/>
                <a:cs typeface="Arial" pitchFamily="34" charset="0"/>
              </a:rPr>
              <a:t>v_hra</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DBMS_OUTPUT.PUT_LINE('DA: ' || </a:t>
            </a:r>
            <a:r>
              <a:rPr lang="en-US" sz="1050" dirty="0" err="1">
                <a:latin typeface="Arial" pitchFamily="34" charset="0"/>
                <a:cs typeface="Arial" pitchFamily="34" charset="0"/>
              </a:rPr>
              <a:t>v_da</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DBMS_OUTPUT.PUT_LINE('Gross: ' || </a:t>
            </a:r>
            <a:r>
              <a:rPr lang="en-US" sz="1050" dirty="0" err="1">
                <a:latin typeface="Arial" pitchFamily="34" charset="0"/>
                <a:cs typeface="Arial" pitchFamily="34" charset="0"/>
              </a:rPr>
              <a:t>v_gross</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DBMS_OUTPUT.PUT_LINE('Net: ' || </a:t>
            </a:r>
            <a:r>
              <a:rPr lang="en-US" sz="1050" dirty="0" err="1">
                <a:latin typeface="Arial" pitchFamily="34" charset="0"/>
                <a:cs typeface="Arial" pitchFamily="34" charset="0"/>
              </a:rPr>
              <a:t>v_net</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END;</a:t>
            </a:r>
          </a:p>
          <a:p>
            <a:pPr marL="0" lvl="0" indent="0">
              <a:buNone/>
            </a:pPr>
            <a:endParaRPr lang="en-US" sz="1050" dirty="0">
              <a:latin typeface="Arial" pitchFamily="34" charset="0"/>
              <a:cs typeface="Arial" pitchFamily="34" charset="0"/>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0192" r="87566" b="12500"/>
          <a:stretch/>
        </p:blipFill>
        <p:spPr bwMode="auto">
          <a:xfrm>
            <a:off x="8184767" y="4249148"/>
            <a:ext cx="2570479" cy="201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916877274"/>
              </p:ext>
            </p:extLst>
          </p:nvPr>
        </p:nvGraphicFramePr>
        <p:xfrm>
          <a:off x="2885428" y="4249148"/>
          <a:ext cx="2800350" cy="1219200"/>
        </p:xfrm>
        <a:graphic>
          <a:graphicData uri="http://schemas.openxmlformats.org/drawingml/2006/table">
            <a:tbl>
              <a:tblPr bandRow="1">
                <a:tableStyleId>{5C22544A-7EE6-4342-B048-85BDC9FD1C3A}</a:tableStyleId>
              </a:tblPr>
              <a:tblGrid>
                <a:gridCol w="823687">
                  <a:extLst>
                    <a:ext uri="{9D8B030D-6E8A-4147-A177-3AD203B41FA5}">
                      <a16:colId xmlns:a16="http://schemas.microsoft.com/office/drawing/2014/main" val="20000"/>
                    </a:ext>
                  </a:extLst>
                </a:gridCol>
                <a:gridCol w="1005113">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tblGrid>
              <a:tr h="0">
                <a:tc>
                  <a:txBody>
                    <a:bodyPr/>
                    <a:lstStyle/>
                    <a:p>
                      <a:pPr marL="0" marR="0">
                        <a:spcBef>
                          <a:spcPts val="0"/>
                        </a:spcBef>
                        <a:spcAft>
                          <a:spcPts val="0"/>
                        </a:spcAft>
                        <a:tabLst>
                          <a:tab pos="880110" algn="l"/>
                          <a:tab pos="880745" algn="l"/>
                        </a:tabLst>
                      </a:pPr>
                      <a:r>
                        <a:rPr lang="en-US" sz="1600" dirty="0">
                          <a:effectLst/>
                        </a:rPr>
                        <a:t>Basic</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HRA</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DA</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spcBef>
                          <a:spcPts val="0"/>
                        </a:spcBef>
                        <a:spcAft>
                          <a:spcPts val="0"/>
                        </a:spcAft>
                        <a:tabLst>
                          <a:tab pos="880110" algn="l"/>
                          <a:tab pos="880745" algn="l"/>
                        </a:tabLst>
                      </a:pPr>
                      <a:r>
                        <a:rPr lang="en-US" sz="1600" dirty="0">
                          <a:effectLst/>
                        </a:rPr>
                        <a:t>15000</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dirty="0">
                          <a:effectLst/>
                        </a:rPr>
                        <a:t>12%</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8%</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spcBef>
                          <a:spcPts val="0"/>
                        </a:spcBef>
                        <a:spcAft>
                          <a:spcPts val="0"/>
                        </a:spcAft>
                        <a:tabLst>
                          <a:tab pos="880110" algn="l"/>
                          <a:tab pos="880745" algn="l"/>
                        </a:tabLst>
                      </a:pPr>
                      <a:r>
                        <a:rPr lang="en-US" sz="1600">
                          <a:effectLst/>
                        </a:rPr>
                        <a:t>12000</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10%</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6%</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spcBef>
                          <a:spcPts val="0"/>
                        </a:spcBef>
                        <a:spcAft>
                          <a:spcPts val="0"/>
                        </a:spcAft>
                        <a:tabLst>
                          <a:tab pos="880110" algn="l"/>
                          <a:tab pos="880745" algn="l"/>
                        </a:tabLst>
                      </a:pPr>
                      <a:r>
                        <a:rPr lang="en-US" sz="1600">
                          <a:effectLst/>
                        </a:rPr>
                        <a:t>9000</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7%</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4%</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spcBef>
                          <a:spcPts val="0"/>
                        </a:spcBef>
                        <a:spcAft>
                          <a:spcPts val="0"/>
                        </a:spcAft>
                        <a:tabLst>
                          <a:tab pos="880110" algn="l"/>
                          <a:tab pos="880745" algn="l"/>
                        </a:tabLst>
                      </a:pPr>
                      <a:r>
                        <a:rPr lang="en-US" sz="1600" dirty="0">
                          <a:effectLst/>
                        </a:rPr>
                        <a:t>OTHERS</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5%</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dirty="0">
                          <a:effectLst/>
                        </a:rPr>
                        <a:t>200/-</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17288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99" y="108523"/>
            <a:ext cx="10515600" cy="587912"/>
          </a:xfrm>
        </p:spPr>
        <p:txBody>
          <a:bodyPr>
            <a:normAutofit fontScale="90000"/>
          </a:bodyPr>
          <a:lstStyle/>
          <a:p>
            <a:r>
              <a:rPr lang="en-US" b="1" dirty="0">
                <a:solidFill>
                  <a:schemeClr val="tx1"/>
                </a:solidFill>
                <a:latin typeface="Cambria" panose="02040503050406030204" pitchFamily="18" charset="0"/>
                <a:ea typeface="Cambria" panose="02040503050406030204" pitchFamily="18" charset="0"/>
              </a:rPr>
              <a:t>Function</a:t>
            </a:r>
          </a:p>
        </p:txBody>
      </p:sp>
      <p:sp>
        <p:nvSpPr>
          <p:cNvPr id="12" name="TextBox 11">
            <a:extLst>
              <a:ext uri="{FF2B5EF4-FFF2-40B4-BE49-F238E27FC236}">
                <a16:creationId xmlns:a16="http://schemas.microsoft.com/office/drawing/2014/main" id="{922C2F49-FFBE-453F-BFD9-3704629940DA}"/>
              </a:ext>
            </a:extLst>
          </p:cNvPr>
          <p:cNvSpPr txBox="1"/>
          <p:nvPr/>
        </p:nvSpPr>
        <p:spPr>
          <a:xfrm>
            <a:off x="244699" y="965978"/>
            <a:ext cx="11754392" cy="1560427"/>
          </a:xfrm>
          <a:prstGeom prst="rect">
            <a:avLst/>
          </a:prstGeom>
          <a:noFill/>
        </p:spPr>
        <p:txBody>
          <a:bodyPr wrap="square">
            <a:spAutoFit/>
          </a:bodyPr>
          <a:lstStyle/>
          <a:p>
            <a:pPr marL="342900" indent="-342900" algn="just" eaLnBrk="1" hangingPunct="1">
              <a:lnSpc>
                <a:spcPct val="90000"/>
              </a:lnSpc>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A function is similar to a procedure, except that it returns a single value.</a:t>
            </a:r>
          </a:p>
          <a:p>
            <a:pPr marL="342900" indent="-342900" algn="just" eaLnBrk="1" hangingPunct="1">
              <a:lnSpc>
                <a:spcPct val="90000"/>
              </a:lnSpc>
              <a:buFont typeface="Wingdings" panose="05000000000000000000" pitchFamily="2" charset="2"/>
              <a:buChar char="Ø"/>
            </a:pPr>
            <a:endParaRPr lang="en-US" altLang="en-US" sz="500" dirty="0">
              <a:latin typeface="Cambria" panose="02040503050406030204" pitchFamily="18" charset="0"/>
              <a:ea typeface="Cambria" panose="02040503050406030204" pitchFamily="18" charset="0"/>
            </a:endParaRPr>
          </a:p>
          <a:p>
            <a:pPr marL="342900" indent="-342900" algn="just" eaLnBrk="1" hangingPunct="1">
              <a:lnSpc>
                <a:spcPct val="90000"/>
              </a:lnSpc>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Functions can accept one, many, or no parameters, but a function must have a return clause in the executable section of the function.</a:t>
            </a:r>
          </a:p>
          <a:p>
            <a:pPr marL="342900" indent="-342900" algn="just" eaLnBrk="1" hangingPunct="1">
              <a:lnSpc>
                <a:spcPct val="90000"/>
              </a:lnSpc>
              <a:buFont typeface="Wingdings" panose="05000000000000000000" pitchFamily="2" charset="2"/>
              <a:buChar char="Ø"/>
            </a:pPr>
            <a:endParaRPr lang="en-US" altLang="en-US" sz="500" dirty="0">
              <a:latin typeface="Cambria" panose="02040503050406030204" pitchFamily="18" charset="0"/>
              <a:ea typeface="Cambria" panose="02040503050406030204" pitchFamily="18" charset="0"/>
            </a:endParaRPr>
          </a:p>
          <a:p>
            <a:pPr marL="342900" indent="-342900" algn="just" eaLnBrk="1" hangingPunct="1">
              <a:lnSpc>
                <a:spcPct val="90000"/>
              </a:lnSpc>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The datatype of the return value must be declared in the header of the function.</a:t>
            </a:r>
          </a:p>
        </p:txBody>
      </p:sp>
      <p:sp>
        <p:nvSpPr>
          <p:cNvPr id="14" name="TextBox 13">
            <a:extLst>
              <a:ext uri="{FF2B5EF4-FFF2-40B4-BE49-F238E27FC236}">
                <a16:creationId xmlns:a16="http://schemas.microsoft.com/office/drawing/2014/main" id="{08EF6CFA-F655-4291-B312-7A3A6AA0FF6D}"/>
              </a:ext>
            </a:extLst>
          </p:cNvPr>
          <p:cNvSpPr txBox="1"/>
          <p:nvPr/>
        </p:nvSpPr>
        <p:spPr>
          <a:xfrm>
            <a:off x="244699" y="2694813"/>
            <a:ext cx="8229599" cy="3785652"/>
          </a:xfrm>
          <a:prstGeom prst="rect">
            <a:avLst/>
          </a:prstGeom>
          <a:noFill/>
        </p:spPr>
        <p:txBody>
          <a:bodyPr wrap="square">
            <a:spAutoFit/>
          </a:bodyPr>
          <a:lstStyle/>
          <a:p>
            <a:pPr marL="342900" indent="-342900">
              <a:buFont typeface="Wingdings" panose="05000000000000000000" pitchFamily="2" charset="2"/>
              <a:buChar char="Ø"/>
            </a:pPr>
            <a:r>
              <a:rPr lang="en-US" sz="2400" dirty="0">
                <a:latin typeface="Cambria" panose="02040503050406030204" pitchFamily="18" charset="0"/>
                <a:ea typeface="Cambria" panose="02040503050406030204" pitchFamily="18" charset="0"/>
              </a:rPr>
              <a:t>The syntax for creating a function is as follows:</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 CREATE [OR REPLACE] FUNCTION </a:t>
            </a:r>
            <a:r>
              <a:rPr lang="en-US" sz="2400" dirty="0" err="1">
                <a:latin typeface="Cambria" panose="02040503050406030204" pitchFamily="18" charset="0"/>
                <a:ea typeface="Cambria" panose="02040503050406030204" pitchFamily="18" charset="0"/>
              </a:rPr>
              <a:t>function_name</a:t>
            </a: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	(parameter list)</a:t>
            </a:r>
          </a:p>
          <a:p>
            <a:r>
              <a:rPr lang="en-US" sz="2400" dirty="0">
                <a:latin typeface="Cambria" panose="02040503050406030204" pitchFamily="18" charset="0"/>
                <a:ea typeface="Cambria" panose="02040503050406030204" pitchFamily="18" charset="0"/>
              </a:rPr>
              <a:t>	RETURN datatype</a:t>
            </a:r>
          </a:p>
          <a:p>
            <a:r>
              <a:rPr lang="en-US" sz="2400" dirty="0">
                <a:latin typeface="Cambria" panose="02040503050406030204" pitchFamily="18" charset="0"/>
                <a:ea typeface="Cambria" panose="02040503050406030204" pitchFamily="18" charset="0"/>
              </a:rPr>
              <a:t>  IS/AS</a:t>
            </a:r>
          </a:p>
          <a:p>
            <a:r>
              <a:rPr lang="en-US" sz="2400" dirty="0">
                <a:latin typeface="Cambria" panose="02040503050406030204" pitchFamily="18" charset="0"/>
                <a:ea typeface="Cambria" panose="02040503050406030204" pitchFamily="18" charset="0"/>
              </a:rPr>
              <a:t>  BEGIN</a:t>
            </a:r>
          </a:p>
          <a:p>
            <a:r>
              <a:rPr lang="en-US" sz="2400" dirty="0">
                <a:latin typeface="Cambria" panose="02040503050406030204" pitchFamily="18" charset="0"/>
                <a:ea typeface="Cambria" panose="02040503050406030204" pitchFamily="18" charset="0"/>
              </a:rPr>
              <a:t>	&lt;body&gt;</a:t>
            </a:r>
          </a:p>
          <a:p>
            <a:r>
              <a:rPr lang="en-US" sz="2400" dirty="0">
                <a:latin typeface="Cambria" panose="02040503050406030204" pitchFamily="18" charset="0"/>
                <a:ea typeface="Cambria" panose="02040503050406030204" pitchFamily="18" charset="0"/>
              </a:rPr>
              <a:t>	RETURN (</a:t>
            </a:r>
            <a:r>
              <a:rPr lang="en-US" sz="2400" dirty="0" err="1">
                <a:latin typeface="Cambria" panose="02040503050406030204" pitchFamily="18" charset="0"/>
                <a:ea typeface="Cambria" panose="02040503050406030204" pitchFamily="18" charset="0"/>
              </a:rPr>
              <a:t>return_value</a:t>
            </a:r>
            <a:r>
              <a:rPr lang="en-US" sz="2400" dirty="0">
                <a:latin typeface="Cambria" panose="02040503050406030204" pitchFamily="18" charset="0"/>
                <a:ea typeface="Cambria" panose="02040503050406030204" pitchFamily="18" charset="0"/>
              </a:rPr>
              <a:t>);</a:t>
            </a:r>
          </a:p>
          <a:p>
            <a:r>
              <a:rPr lang="en-US" sz="2400" dirty="0">
                <a:latin typeface="Cambria" panose="02040503050406030204" pitchFamily="18" charset="0"/>
                <a:ea typeface="Cambria" panose="02040503050406030204" pitchFamily="18" charset="0"/>
              </a:rPr>
              <a:t>  END;</a:t>
            </a:r>
          </a:p>
        </p:txBody>
      </p:sp>
    </p:spTree>
    <p:extLst>
      <p:ext uri="{BB962C8B-B14F-4D97-AF65-F5344CB8AC3E}">
        <p14:creationId xmlns:p14="http://schemas.microsoft.com/office/powerpoint/2010/main" val="334574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1400EC-8577-48AA-94AF-DF8D82F36353}"/>
              </a:ext>
            </a:extLst>
          </p:cNvPr>
          <p:cNvSpPr txBox="1"/>
          <p:nvPr/>
        </p:nvSpPr>
        <p:spPr>
          <a:xfrm>
            <a:off x="334853" y="2415366"/>
            <a:ext cx="7698500" cy="3924151"/>
          </a:xfrm>
          <a:prstGeom prst="rect">
            <a:avLst/>
          </a:prstGeom>
          <a:noFill/>
        </p:spPr>
        <p:txBody>
          <a:bodyPr wrap="square">
            <a:spAutoFit/>
          </a:bodyPr>
          <a:lstStyle/>
          <a:p>
            <a:r>
              <a:rPr lang="en-US" altLang="en-US" sz="2400" b="1" dirty="0">
                <a:latin typeface="Cambria" panose="02040503050406030204" pitchFamily="18" charset="0"/>
                <a:ea typeface="Cambria" panose="02040503050406030204" pitchFamily="18" charset="0"/>
              </a:rPr>
              <a:t>EXAMPLE:</a:t>
            </a:r>
          </a:p>
          <a:p>
            <a:endParaRPr lang="en-US" sz="500" b="1" dirty="0">
              <a:latin typeface="Cambria" panose="02040503050406030204" pitchFamily="18" charset="0"/>
              <a:ea typeface="Cambria" panose="02040503050406030204" pitchFamily="18" charset="0"/>
            </a:endParaRPr>
          </a:p>
          <a:p>
            <a:r>
              <a:rPr lang="en-US" sz="2200" dirty="0">
                <a:latin typeface="Cambria" panose="02040503050406030204" pitchFamily="18" charset="0"/>
                <a:ea typeface="Cambria" panose="02040503050406030204" pitchFamily="18" charset="0"/>
              </a:rPr>
              <a:t>Create or replace function </a:t>
            </a:r>
            <a:r>
              <a:rPr lang="en-US" sz="2200" dirty="0" err="1">
                <a:latin typeface="Cambria" panose="02040503050406030204" pitchFamily="18" charset="0"/>
                <a:ea typeface="Cambria" panose="02040503050406030204" pitchFamily="18" charset="0"/>
              </a:rPr>
              <a:t>account_det</a:t>
            </a:r>
            <a:r>
              <a:rPr lang="en-US" sz="2200" dirty="0">
                <a:latin typeface="Cambria" panose="02040503050406030204" pitchFamily="18" charset="0"/>
                <a:ea typeface="Cambria" panose="02040503050406030204" pitchFamily="18" charset="0"/>
              </a:rPr>
              <a:t> </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account_num</a:t>
            </a:r>
            <a:r>
              <a:rPr lang="en-US" sz="2200" dirty="0">
                <a:latin typeface="Cambria" panose="02040503050406030204" pitchFamily="18" charset="0"/>
                <a:ea typeface="Cambria" panose="02040503050406030204" pitchFamily="18" charset="0"/>
              </a:rPr>
              <a:t> varchar2)</a:t>
            </a:r>
          </a:p>
          <a:p>
            <a:r>
              <a:rPr lang="en-US" sz="2200" dirty="0">
                <a:latin typeface="Cambria" panose="02040503050406030204" pitchFamily="18" charset="0"/>
                <a:ea typeface="Cambria" panose="02040503050406030204" pitchFamily="18" charset="0"/>
              </a:rPr>
              <a:t>RETURN varchar2</a:t>
            </a:r>
          </a:p>
          <a:p>
            <a:r>
              <a:rPr lang="en-US" sz="2200" dirty="0">
                <a:latin typeface="Cambria" panose="02040503050406030204" pitchFamily="18" charset="0"/>
                <a:ea typeface="Cambria" panose="02040503050406030204" pitchFamily="18" charset="0"/>
              </a:rPr>
              <a:t>IS</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acc_name</a:t>
            </a:r>
            <a:r>
              <a:rPr lang="en-US" sz="2200" dirty="0">
                <a:latin typeface="Cambria" panose="02040503050406030204" pitchFamily="18" charset="0"/>
                <a:ea typeface="Cambria" panose="02040503050406030204" pitchFamily="18" charset="0"/>
              </a:rPr>
              <a:t> varchar2(30);</a:t>
            </a:r>
          </a:p>
          <a:p>
            <a:r>
              <a:rPr lang="en-US" sz="2200" dirty="0">
                <a:latin typeface="Cambria" panose="02040503050406030204" pitchFamily="18" charset="0"/>
                <a:ea typeface="Cambria" panose="02040503050406030204" pitchFamily="18" charset="0"/>
              </a:rPr>
              <a:t>BEGIN</a:t>
            </a:r>
          </a:p>
          <a:p>
            <a:r>
              <a:rPr lang="en-US" sz="2200" dirty="0">
                <a:latin typeface="Cambria" panose="02040503050406030204" pitchFamily="18" charset="0"/>
                <a:ea typeface="Cambria" panose="02040503050406030204" pitchFamily="18" charset="0"/>
              </a:rPr>
              <a:t>	select name into </a:t>
            </a:r>
            <a:r>
              <a:rPr lang="en-US" sz="2200" dirty="0" err="1">
                <a:latin typeface="Cambria" panose="02040503050406030204" pitchFamily="18" charset="0"/>
                <a:ea typeface="Cambria" panose="02040503050406030204" pitchFamily="18" charset="0"/>
              </a:rPr>
              <a:t>acc_name</a:t>
            </a:r>
            <a:r>
              <a:rPr lang="en-US" sz="2200" dirty="0">
                <a:latin typeface="Cambria" panose="02040503050406030204" pitchFamily="18" charset="0"/>
                <a:ea typeface="Cambria" panose="02040503050406030204" pitchFamily="18" charset="0"/>
              </a:rPr>
              <a:t> from</a:t>
            </a:r>
          </a:p>
          <a:p>
            <a:r>
              <a:rPr lang="en-US" sz="2200" dirty="0">
                <a:latin typeface="Cambria" panose="02040503050406030204" pitchFamily="18" charset="0"/>
                <a:ea typeface="Cambria" panose="02040503050406030204" pitchFamily="18" charset="0"/>
              </a:rPr>
              <a:t>        account where </a:t>
            </a:r>
            <a:r>
              <a:rPr lang="en-US" sz="2200" dirty="0" err="1">
                <a:latin typeface="Cambria" panose="02040503050406030204" pitchFamily="18" charset="0"/>
                <a:ea typeface="Cambria" panose="02040503050406030204" pitchFamily="18" charset="0"/>
              </a:rPr>
              <a:t>acc_no</a:t>
            </a:r>
            <a:r>
              <a:rPr lang="en-US" sz="2200" dirty="0">
                <a:latin typeface="Cambria" panose="02040503050406030204" pitchFamily="18" charset="0"/>
                <a:ea typeface="Cambria" panose="02040503050406030204" pitchFamily="18" charset="0"/>
              </a:rPr>
              <a:t>=</a:t>
            </a:r>
            <a:r>
              <a:rPr lang="en-US" sz="2200" dirty="0" err="1">
                <a:latin typeface="Cambria" panose="02040503050406030204" pitchFamily="18" charset="0"/>
                <a:ea typeface="Cambria" panose="02040503050406030204" pitchFamily="18" charset="0"/>
              </a:rPr>
              <a:t>account_num</a:t>
            </a:r>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 RETURN </a:t>
            </a:r>
            <a:r>
              <a:rPr lang="en-US" sz="2200" dirty="0" err="1">
                <a:latin typeface="Cambria" panose="02040503050406030204" pitchFamily="18" charset="0"/>
                <a:ea typeface="Cambria" panose="02040503050406030204" pitchFamily="18" charset="0"/>
              </a:rPr>
              <a:t>acc_name</a:t>
            </a:r>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END;</a:t>
            </a:r>
          </a:p>
        </p:txBody>
      </p:sp>
      <p:sp>
        <p:nvSpPr>
          <p:cNvPr id="8" name="TextBox 7">
            <a:extLst>
              <a:ext uri="{FF2B5EF4-FFF2-40B4-BE49-F238E27FC236}">
                <a16:creationId xmlns:a16="http://schemas.microsoft.com/office/drawing/2014/main" id="{413D92E2-9038-46B0-80CD-9C28FBF4E72E}"/>
              </a:ext>
            </a:extLst>
          </p:cNvPr>
          <p:cNvSpPr txBox="1"/>
          <p:nvPr/>
        </p:nvSpPr>
        <p:spPr>
          <a:xfrm>
            <a:off x="803427" y="1200516"/>
            <a:ext cx="3923119" cy="1015663"/>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The Following Function will fetch the name of the account for a given account number.</a:t>
            </a:r>
            <a:endParaRPr lang="en-US" sz="2000" b="1" dirty="0">
              <a:solidFill>
                <a:srgbClr val="FF0000"/>
              </a:solidFill>
            </a:endParaRPr>
          </a:p>
        </p:txBody>
      </p:sp>
      <p:sp>
        <p:nvSpPr>
          <p:cNvPr id="10" name="TextBox 9">
            <a:extLst>
              <a:ext uri="{FF2B5EF4-FFF2-40B4-BE49-F238E27FC236}">
                <a16:creationId xmlns:a16="http://schemas.microsoft.com/office/drawing/2014/main" id="{70752B6A-7073-480E-AC7D-A33139C9655E}"/>
              </a:ext>
            </a:extLst>
          </p:cNvPr>
          <p:cNvSpPr txBox="1"/>
          <p:nvPr/>
        </p:nvSpPr>
        <p:spPr>
          <a:xfrm>
            <a:off x="6282311" y="1878053"/>
            <a:ext cx="5643526"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latin typeface="Cambria" panose="02040503050406030204" pitchFamily="18" charset="0"/>
                <a:ea typeface="Cambria" panose="02040503050406030204" pitchFamily="18" charset="0"/>
              </a:rPr>
              <a:t>DECLARE</a:t>
            </a:r>
          </a:p>
          <a:p>
            <a:r>
              <a:rPr lang="en-US" sz="2000" b="1" dirty="0">
                <a:latin typeface="Cambria" panose="02040503050406030204" pitchFamily="18" charset="0"/>
                <a:ea typeface="Cambria" panose="02040503050406030204" pitchFamily="18" charset="0"/>
              </a:rPr>
              <a:t>	</a:t>
            </a:r>
            <a:r>
              <a:rPr lang="en-US" sz="2000" b="1" dirty="0" err="1">
                <a:latin typeface="Cambria" panose="02040503050406030204" pitchFamily="18" charset="0"/>
                <a:ea typeface="Cambria" panose="02040503050406030204" pitchFamily="18" charset="0"/>
              </a:rPr>
              <a:t>acc_name</a:t>
            </a:r>
            <a:r>
              <a:rPr lang="en-US" sz="2000" b="1" dirty="0">
                <a:latin typeface="Cambria" panose="02040503050406030204" pitchFamily="18" charset="0"/>
                <a:ea typeface="Cambria" panose="02040503050406030204" pitchFamily="18" charset="0"/>
              </a:rPr>
              <a:t> VARCHAR2(30);</a:t>
            </a:r>
          </a:p>
          <a:p>
            <a:r>
              <a:rPr lang="en-US" sz="2000" b="1" dirty="0">
                <a:latin typeface="Cambria" panose="02040503050406030204" pitchFamily="18" charset="0"/>
                <a:ea typeface="Cambria" panose="02040503050406030204" pitchFamily="18" charset="0"/>
              </a:rPr>
              <a:t>BEGIN</a:t>
            </a:r>
          </a:p>
          <a:p>
            <a:r>
              <a:rPr lang="en-US" sz="2000" b="1" dirty="0">
                <a:latin typeface="Cambria" panose="02040503050406030204" pitchFamily="18" charset="0"/>
                <a:ea typeface="Cambria" panose="02040503050406030204" pitchFamily="18" charset="0"/>
              </a:rPr>
              <a:t>	</a:t>
            </a:r>
            <a:r>
              <a:rPr lang="en-US" sz="2000" b="1" dirty="0" err="1">
                <a:latin typeface="Cambria" panose="02040503050406030204" pitchFamily="18" charset="0"/>
                <a:ea typeface="Cambria" panose="02040503050406030204" pitchFamily="18" charset="0"/>
              </a:rPr>
              <a:t>acc_name</a:t>
            </a:r>
            <a:r>
              <a:rPr lang="en-US" sz="2000" b="1" dirty="0">
                <a:latin typeface="Cambria" panose="02040503050406030204" pitchFamily="18" charset="0"/>
                <a:ea typeface="Cambria" panose="02040503050406030204" pitchFamily="18" charset="0"/>
              </a:rPr>
              <a:t> := </a:t>
            </a:r>
            <a:r>
              <a:rPr lang="en-US" sz="2000" b="1" dirty="0" err="1">
                <a:latin typeface="Cambria" panose="02040503050406030204" pitchFamily="18" charset="0"/>
                <a:ea typeface="Cambria" panose="02040503050406030204" pitchFamily="18" charset="0"/>
              </a:rPr>
              <a:t>account_det</a:t>
            </a:r>
            <a:r>
              <a:rPr lang="en-US" sz="2000" b="1" dirty="0">
                <a:latin typeface="Cambria" panose="02040503050406030204" pitchFamily="18" charset="0"/>
                <a:ea typeface="Cambria" panose="02040503050406030204" pitchFamily="18" charset="0"/>
              </a:rPr>
              <a:t>(&amp;</a:t>
            </a:r>
            <a:r>
              <a:rPr lang="en-US" sz="2000" b="1" dirty="0" err="1">
                <a:latin typeface="Cambria" panose="02040503050406030204" pitchFamily="18" charset="0"/>
                <a:ea typeface="Cambria" panose="02040503050406030204" pitchFamily="18" charset="0"/>
              </a:rPr>
              <a:t>account_num</a:t>
            </a:r>
            <a:r>
              <a:rPr lang="en-US" sz="2000" b="1" dirty="0">
                <a:latin typeface="Cambria" panose="02040503050406030204" pitchFamily="18" charset="0"/>
                <a:ea typeface="Cambria" panose="02040503050406030204" pitchFamily="18" charset="0"/>
              </a:rPr>
              <a:t>);</a:t>
            </a:r>
          </a:p>
          <a:p>
            <a:r>
              <a:rPr lang="en-US" sz="2000" b="1" dirty="0">
                <a:latin typeface="Cambria" panose="02040503050406030204" pitchFamily="18" charset="0"/>
                <a:ea typeface="Cambria" panose="02040503050406030204" pitchFamily="18" charset="0"/>
              </a:rPr>
              <a:t>	DBMS_OUTPUT.PUT_LINE(</a:t>
            </a:r>
            <a:r>
              <a:rPr lang="en-US" sz="2000" b="1" dirty="0" err="1">
                <a:latin typeface="Cambria" panose="02040503050406030204" pitchFamily="18" charset="0"/>
                <a:ea typeface="Cambria" panose="02040503050406030204" pitchFamily="18" charset="0"/>
              </a:rPr>
              <a:t>acc_name</a:t>
            </a:r>
            <a:r>
              <a:rPr lang="en-US" sz="2000" b="1" dirty="0">
                <a:latin typeface="Cambria" panose="02040503050406030204" pitchFamily="18" charset="0"/>
                <a:ea typeface="Cambria" panose="02040503050406030204" pitchFamily="18" charset="0"/>
              </a:rPr>
              <a:t>);</a:t>
            </a:r>
          </a:p>
          <a:p>
            <a:r>
              <a:rPr lang="en-US" sz="2000" b="1" dirty="0">
                <a:latin typeface="Cambria" panose="02040503050406030204" pitchFamily="18" charset="0"/>
                <a:ea typeface="Cambria" panose="02040503050406030204" pitchFamily="18" charset="0"/>
              </a:rPr>
              <a:t>END;</a:t>
            </a:r>
          </a:p>
        </p:txBody>
      </p:sp>
      <p:sp>
        <p:nvSpPr>
          <p:cNvPr id="9" name="TextBox 8">
            <a:extLst>
              <a:ext uri="{FF2B5EF4-FFF2-40B4-BE49-F238E27FC236}">
                <a16:creationId xmlns:a16="http://schemas.microsoft.com/office/drawing/2014/main" id="{4C397EFC-CBB5-4DCB-95C7-DABB9F3DAA06}"/>
              </a:ext>
            </a:extLst>
          </p:cNvPr>
          <p:cNvSpPr txBox="1"/>
          <p:nvPr/>
        </p:nvSpPr>
        <p:spPr>
          <a:xfrm>
            <a:off x="6531733" y="1168272"/>
            <a:ext cx="6651172" cy="400110"/>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2 Ways to Execute the Function:</a:t>
            </a:r>
            <a:endParaRPr lang="en-US" sz="2000" b="1" dirty="0">
              <a:solidFill>
                <a:srgbClr val="FF0000"/>
              </a:solidFill>
            </a:endParaRPr>
          </a:p>
        </p:txBody>
      </p:sp>
      <p:sp>
        <p:nvSpPr>
          <p:cNvPr id="4" name="TextBox 3">
            <a:extLst>
              <a:ext uri="{FF2B5EF4-FFF2-40B4-BE49-F238E27FC236}">
                <a16:creationId xmlns:a16="http://schemas.microsoft.com/office/drawing/2014/main" id="{EFAA1BCA-9DF7-4522-8D53-B273F76B34D6}"/>
              </a:ext>
            </a:extLst>
          </p:cNvPr>
          <p:cNvSpPr txBox="1"/>
          <p:nvPr/>
        </p:nvSpPr>
        <p:spPr>
          <a:xfrm>
            <a:off x="6388822" y="4377442"/>
            <a:ext cx="2610394" cy="101566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000" b="1" dirty="0">
                <a:latin typeface="Cambria" panose="02040503050406030204" pitchFamily="18" charset="0"/>
                <a:ea typeface="Cambria" panose="02040503050406030204" pitchFamily="18" charset="0"/>
              </a:rPr>
              <a:t>Select </a:t>
            </a:r>
            <a:r>
              <a:rPr lang="en-US" sz="2000" b="1" dirty="0" err="1">
                <a:latin typeface="Cambria" panose="02040503050406030204" pitchFamily="18" charset="0"/>
                <a:ea typeface="Cambria" panose="02040503050406030204" pitchFamily="18" charset="0"/>
              </a:rPr>
              <a:t>account_det</a:t>
            </a:r>
            <a:r>
              <a:rPr lang="en-US" sz="2000" b="1" dirty="0">
                <a:latin typeface="Cambria" panose="02040503050406030204" pitchFamily="18" charset="0"/>
                <a:ea typeface="Cambria" panose="02040503050406030204" pitchFamily="18" charset="0"/>
              </a:rPr>
              <a:t>(</a:t>
            </a:r>
            <a:r>
              <a:rPr lang="en-US" sz="2000" b="1" dirty="0" err="1">
                <a:latin typeface="Cambria" panose="02040503050406030204" pitchFamily="18" charset="0"/>
                <a:ea typeface="Cambria" panose="02040503050406030204" pitchFamily="18" charset="0"/>
              </a:rPr>
              <a:t>acc_no</a:t>
            </a:r>
            <a:r>
              <a:rPr lang="en-US" sz="2000" b="1" dirty="0">
                <a:latin typeface="Cambria" panose="02040503050406030204" pitchFamily="18" charset="0"/>
                <a:ea typeface="Cambria" panose="02040503050406030204" pitchFamily="18" charset="0"/>
              </a:rPr>
              <a:t>) from account;</a:t>
            </a:r>
          </a:p>
        </p:txBody>
      </p:sp>
      <p:sp>
        <p:nvSpPr>
          <p:cNvPr id="11" name="Title 1"/>
          <p:cNvSpPr txBox="1">
            <a:spLocks/>
          </p:cNvSpPr>
          <p:nvPr/>
        </p:nvSpPr>
        <p:spPr>
          <a:xfrm>
            <a:off x="244699" y="108523"/>
            <a:ext cx="10515600" cy="58791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Function</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97079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1400EC-8577-48AA-94AF-DF8D82F36353}"/>
              </a:ext>
            </a:extLst>
          </p:cNvPr>
          <p:cNvSpPr txBox="1"/>
          <p:nvPr/>
        </p:nvSpPr>
        <p:spPr>
          <a:xfrm>
            <a:off x="373489" y="1289906"/>
            <a:ext cx="9092483" cy="6047809"/>
          </a:xfrm>
          <a:prstGeom prst="rect">
            <a:avLst/>
          </a:prstGeom>
          <a:noFill/>
        </p:spPr>
        <p:txBody>
          <a:bodyPr wrap="square">
            <a:spAutoFit/>
          </a:bodyPr>
          <a:lstStyle/>
          <a:p>
            <a:r>
              <a:rPr lang="en-US" altLang="en-US" sz="2400" b="1" dirty="0">
                <a:latin typeface="Cambria" panose="02040503050406030204" pitchFamily="18" charset="0"/>
                <a:ea typeface="Cambria" panose="02040503050406030204" pitchFamily="18" charset="0"/>
              </a:rPr>
              <a:t>EXAMPLE:</a:t>
            </a:r>
          </a:p>
          <a:p>
            <a:r>
              <a:rPr lang="en-GB" altLang="en-US" dirty="0">
                <a:latin typeface="Cambria" panose="02040503050406030204" pitchFamily="18" charset="0"/>
                <a:ea typeface="Cambria" panose="02040503050406030204" pitchFamily="18" charset="0"/>
              </a:rPr>
              <a:t>CREATE OR REPLACE FUNCTION </a:t>
            </a:r>
            <a:r>
              <a:rPr lang="en-GB" altLang="en-US" dirty="0" err="1">
                <a:latin typeface="Cambria" panose="02040503050406030204" pitchFamily="18" charset="0"/>
                <a:ea typeface="Cambria" panose="02040503050406030204" pitchFamily="18" charset="0"/>
              </a:rPr>
              <a:t>calculate_total_salary</a:t>
            </a:r>
            <a:r>
              <a:rPr lang="en-GB" altLang="en-US" dirty="0">
                <a:latin typeface="Cambria" panose="02040503050406030204" pitchFamily="18" charset="0"/>
                <a:ea typeface="Cambria" panose="02040503050406030204" pitchFamily="18" charset="0"/>
              </a:rPr>
              <a:t>(</a:t>
            </a:r>
            <a:r>
              <a:rPr lang="en-GB" altLang="en-US" dirty="0" err="1">
                <a:latin typeface="Cambria" panose="02040503050406030204" pitchFamily="18" charset="0"/>
                <a:ea typeface="Cambria" panose="02040503050406030204" pitchFamily="18" charset="0"/>
              </a:rPr>
              <a:t>p_emp_number</a:t>
            </a:r>
            <a:r>
              <a:rPr lang="en-GB" altLang="en-US" dirty="0">
                <a:latin typeface="Cambria" panose="02040503050406030204" pitchFamily="18" charset="0"/>
                <a:ea typeface="Cambria" panose="02040503050406030204" pitchFamily="18" charset="0"/>
              </a:rPr>
              <a:t> NUMBER)</a:t>
            </a:r>
          </a:p>
          <a:p>
            <a:r>
              <a:rPr lang="en-GB" altLang="en-US" dirty="0">
                <a:latin typeface="Cambria" panose="02040503050406030204" pitchFamily="18" charset="0"/>
                <a:ea typeface="Cambria" panose="02040503050406030204" pitchFamily="18" charset="0"/>
              </a:rPr>
              <a:t>RETURN NUMBER</a:t>
            </a:r>
          </a:p>
          <a:p>
            <a:r>
              <a:rPr lang="en-GB" altLang="en-US" dirty="0">
                <a:latin typeface="Cambria" panose="02040503050406030204" pitchFamily="18" charset="0"/>
                <a:ea typeface="Cambria" panose="02040503050406030204" pitchFamily="18" charset="0"/>
              </a:rPr>
              <a:t>IS</a:t>
            </a:r>
          </a:p>
          <a:p>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v_basic_salary</a:t>
            </a:r>
            <a:r>
              <a:rPr lang="en-GB" altLang="en-US" dirty="0">
                <a:latin typeface="Cambria" panose="02040503050406030204" pitchFamily="18" charset="0"/>
                <a:ea typeface="Cambria" panose="02040503050406030204" pitchFamily="18" charset="0"/>
              </a:rPr>
              <a:t> NUMBER;</a:t>
            </a:r>
          </a:p>
          <a:p>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v_hra</a:t>
            </a:r>
            <a:r>
              <a:rPr lang="en-GB" altLang="en-US" dirty="0">
                <a:latin typeface="Cambria" panose="02040503050406030204" pitchFamily="18" charset="0"/>
                <a:ea typeface="Cambria" panose="02040503050406030204" pitchFamily="18" charset="0"/>
              </a:rPr>
              <a:t> NUMBER;</a:t>
            </a:r>
          </a:p>
          <a:p>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v_total_salary</a:t>
            </a:r>
            <a:r>
              <a:rPr lang="en-GB" altLang="en-US" dirty="0">
                <a:latin typeface="Cambria" panose="02040503050406030204" pitchFamily="18" charset="0"/>
                <a:ea typeface="Cambria" panose="02040503050406030204" pitchFamily="18" charset="0"/>
              </a:rPr>
              <a:t> NUMBER;</a:t>
            </a:r>
          </a:p>
          <a:p>
            <a:r>
              <a:rPr lang="en-GB" altLang="en-US" dirty="0">
                <a:latin typeface="Cambria" panose="02040503050406030204" pitchFamily="18" charset="0"/>
                <a:ea typeface="Cambria" panose="02040503050406030204" pitchFamily="18" charset="0"/>
              </a:rPr>
              <a:t>BEGIN</a:t>
            </a:r>
          </a:p>
          <a:p>
            <a:r>
              <a:rPr lang="en-GB" altLang="en-US" dirty="0">
                <a:latin typeface="Cambria" panose="02040503050406030204" pitchFamily="18" charset="0"/>
                <a:ea typeface="Cambria" panose="02040503050406030204" pitchFamily="18" charset="0"/>
              </a:rPr>
              <a:t>    -- Assuming you have a table named employees with columns </a:t>
            </a:r>
            <a:r>
              <a:rPr lang="en-GB" altLang="en-US" dirty="0" err="1">
                <a:latin typeface="Cambria" panose="02040503050406030204" pitchFamily="18" charset="0"/>
                <a:ea typeface="Cambria" panose="02040503050406030204" pitchFamily="18" charset="0"/>
              </a:rPr>
              <a:t>emp_number</a:t>
            </a:r>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basic_salary</a:t>
            </a:r>
            <a:r>
              <a:rPr lang="en-GB" altLang="en-US" dirty="0">
                <a:latin typeface="Cambria" panose="02040503050406030204" pitchFamily="18" charset="0"/>
                <a:ea typeface="Cambria" panose="02040503050406030204" pitchFamily="18" charset="0"/>
              </a:rPr>
              <a:t>, and </a:t>
            </a:r>
            <a:r>
              <a:rPr lang="en-GB" altLang="en-US" dirty="0" err="1">
                <a:latin typeface="Cambria" panose="02040503050406030204" pitchFamily="18" charset="0"/>
                <a:ea typeface="Cambria" panose="02040503050406030204" pitchFamily="18" charset="0"/>
              </a:rPr>
              <a:t>hra</a:t>
            </a:r>
            <a:endParaRPr lang="en-GB" altLang="en-US" dirty="0">
              <a:latin typeface="Cambria" panose="02040503050406030204" pitchFamily="18" charset="0"/>
              <a:ea typeface="Cambria" panose="02040503050406030204" pitchFamily="18" charset="0"/>
            </a:endParaRPr>
          </a:p>
          <a:p>
            <a:r>
              <a:rPr lang="en-GB" altLang="en-US" dirty="0">
                <a:latin typeface="Cambria" panose="02040503050406030204" pitchFamily="18" charset="0"/>
                <a:ea typeface="Cambria" panose="02040503050406030204" pitchFamily="18" charset="0"/>
              </a:rPr>
              <a:t>    SELECT basic, </a:t>
            </a:r>
            <a:r>
              <a:rPr lang="en-GB" altLang="en-US" dirty="0" err="1">
                <a:latin typeface="Cambria" panose="02040503050406030204" pitchFamily="18" charset="0"/>
                <a:ea typeface="Cambria" panose="02040503050406030204" pitchFamily="18" charset="0"/>
              </a:rPr>
              <a:t>hra</a:t>
            </a:r>
            <a:endParaRPr lang="en-GB" altLang="en-US" dirty="0">
              <a:latin typeface="Cambria" panose="02040503050406030204" pitchFamily="18" charset="0"/>
              <a:ea typeface="Cambria" panose="02040503050406030204" pitchFamily="18" charset="0"/>
            </a:endParaRPr>
          </a:p>
          <a:p>
            <a:r>
              <a:rPr lang="en-GB" altLang="en-US" dirty="0">
                <a:latin typeface="Cambria" panose="02040503050406030204" pitchFamily="18" charset="0"/>
                <a:ea typeface="Cambria" panose="02040503050406030204" pitchFamily="18" charset="0"/>
              </a:rPr>
              <a:t>    INTO </a:t>
            </a:r>
            <a:r>
              <a:rPr lang="en-GB" altLang="en-US" dirty="0" err="1">
                <a:latin typeface="Cambria" panose="02040503050406030204" pitchFamily="18" charset="0"/>
                <a:ea typeface="Cambria" panose="02040503050406030204" pitchFamily="18" charset="0"/>
              </a:rPr>
              <a:t>v_basic_salary</a:t>
            </a:r>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v_hra</a:t>
            </a:r>
            <a:endParaRPr lang="en-GB" altLang="en-US" dirty="0">
              <a:latin typeface="Cambria" panose="02040503050406030204" pitchFamily="18" charset="0"/>
              <a:ea typeface="Cambria" panose="02040503050406030204" pitchFamily="18" charset="0"/>
            </a:endParaRPr>
          </a:p>
          <a:p>
            <a:r>
              <a:rPr lang="en-GB" altLang="en-US" dirty="0">
                <a:latin typeface="Cambria" panose="02040503050406030204" pitchFamily="18" charset="0"/>
                <a:ea typeface="Cambria" panose="02040503050406030204" pitchFamily="18" charset="0"/>
              </a:rPr>
              <a:t>    FROM employees</a:t>
            </a:r>
          </a:p>
          <a:p>
            <a:r>
              <a:rPr lang="en-GB" altLang="en-US" dirty="0">
                <a:latin typeface="Cambria" panose="02040503050406030204" pitchFamily="18" charset="0"/>
                <a:ea typeface="Cambria" panose="02040503050406030204" pitchFamily="18" charset="0"/>
              </a:rPr>
              <a:t>    WHERE </a:t>
            </a:r>
            <a:r>
              <a:rPr lang="en-GB" altLang="en-US" dirty="0" err="1">
                <a:latin typeface="Cambria" panose="02040503050406030204" pitchFamily="18" charset="0"/>
                <a:ea typeface="Cambria" panose="02040503050406030204" pitchFamily="18" charset="0"/>
              </a:rPr>
              <a:t>emp_number</a:t>
            </a:r>
            <a:r>
              <a:rPr lang="en-GB" altLang="en-US" dirty="0">
                <a:latin typeface="Cambria" panose="02040503050406030204" pitchFamily="18" charset="0"/>
                <a:ea typeface="Cambria" panose="02040503050406030204" pitchFamily="18" charset="0"/>
              </a:rPr>
              <a:t> = </a:t>
            </a:r>
            <a:r>
              <a:rPr lang="en-GB" altLang="en-US" dirty="0" err="1">
                <a:latin typeface="Cambria" panose="02040503050406030204" pitchFamily="18" charset="0"/>
                <a:ea typeface="Cambria" panose="02040503050406030204" pitchFamily="18" charset="0"/>
              </a:rPr>
              <a:t>p_emp_number</a:t>
            </a:r>
            <a:r>
              <a:rPr lang="en-GB" altLang="en-US" dirty="0">
                <a:latin typeface="Cambria" panose="02040503050406030204" pitchFamily="18" charset="0"/>
                <a:ea typeface="Cambria" panose="02040503050406030204" pitchFamily="18" charset="0"/>
              </a:rPr>
              <a:t>;</a:t>
            </a:r>
          </a:p>
          <a:p>
            <a:r>
              <a:rPr lang="en-GB" altLang="en-US" dirty="0">
                <a:latin typeface="Cambria" panose="02040503050406030204" pitchFamily="18" charset="0"/>
                <a:ea typeface="Cambria" panose="02040503050406030204" pitchFamily="18" charset="0"/>
              </a:rPr>
              <a:t>    </a:t>
            </a:r>
          </a:p>
          <a:p>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v_total_salary</a:t>
            </a:r>
            <a:r>
              <a:rPr lang="en-GB" altLang="en-US" dirty="0">
                <a:latin typeface="Cambria" panose="02040503050406030204" pitchFamily="18" charset="0"/>
                <a:ea typeface="Cambria" panose="02040503050406030204" pitchFamily="18" charset="0"/>
              </a:rPr>
              <a:t> := </a:t>
            </a:r>
            <a:r>
              <a:rPr lang="en-GB" altLang="en-US" dirty="0" err="1">
                <a:latin typeface="Cambria" panose="02040503050406030204" pitchFamily="18" charset="0"/>
                <a:ea typeface="Cambria" panose="02040503050406030204" pitchFamily="18" charset="0"/>
              </a:rPr>
              <a:t>v_basic_salary</a:t>
            </a:r>
            <a:r>
              <a:rPr lang="en-GB" altLang="en-US" dirty="0">
                <a:latin typeface="Cambria" panose="02040503050406030204" pitchFamily="18" charset="0"/>
                <a:ea typeface="Cambria" panose="02040503050406030204" pitchFamily="18" charset="0"/>
              </a:rPr>
              <a:t> + </a:t>
            </a:r>
            <a:r>
              <a:rPr lang="en-GB" altLang="en-US" dirty="0" err="1">
                <a:latin typeface="Cambria" panose="02040503050406030204" pitchFamily="18" charset="0"/>
                <a:ea typeface="Cambria" panose="02040503050406030204" pitchFamily="18" charset="0"/>
              </a:rPr>
              <a:t>v_hra</a:t>
            </a:r>
            <a:r>
              <a:rPr lang="en-GB" altLang="en-US" dirty="0">
                <a:latin typeface="Cambria" panose="02040503050406030204" pitchFamily="18" charset="0"/>
                <a:ea typeface="Cambria" panose="02040503050406030204" pitchFamily="18" charset="0"/>
              </a:rPr>
              <a:t>;</a:t>
            </a:r>
          </a:p>
          <a:p>
            <a:r>
              <a:rPr lang="en-GB" altLang="en-US" dirty="0">
                <a:latin typeface="Cambria" panose="02040503050406030204" pitchFamily="18" charset="0"/>
                <a:ea typeface="Cambria" panose="02040503050406030204" pitchFamily="18" charset="0"/>
              </a:rPr>
              <a:t>    </a:t>
            </a:r>
          </a:p>
          <a:p>
            <a:r>
              <a:rPr lang="en-GB" altLang="en-US" dirty="0">
                <a:latin typeface="Cambria" panose="02040503050406030204" pitchFamily="18" charset="0"/>
                <a:ea typeface="Cambria" panose="02040503050406030204" pitchFamily="18" charset="0"/>
              </a:rPr>
              <a:t>    RETURN </a:t>
            </a:r>
            <a:r>
              <a:rPr lang="en-GB" altLang="en-US" dirty="0" err="1">
                <a:latin typeface="Cambria" panose="02040503050406030204" pitchFamily="18" charset="0"/>
                <a:ea typeface="Cambria" panose="02040503050406030204" pitchFamily="18" charset="0"/>
              </a:rPr>
              <a:t>v_total_salary</a:t>
            </a:r>
            <a:r>
              <a:rPr lang="en-GB" altLang="en-US" dirty="0">
                <a:latin typeface="Cambria" panose="02040503050406030204" pitchFamily="18" charset="0"/>
                <a:ea typeface="Cambria" panose="02040503050406030204" pitchFamily="18" charset="0"/>
              </a:rPr>
              <a:t>;</a:t>
            </a:r>
          </a:p>
          <a:p>
            <a:r>
              <a:rPr lang="en-GB" altLang="en-US" dirty="0">
                <a:latin typeface="Cambria" panose="02040503050406030204" pitchFamily="18" charset="0"/>
                <a:ea typeface="Cambria" panose="02040503050406030204" pitchFamily="18" charset="0"/>
              </a:rPr>
              <a:t>END;</a:t>
            </a:r>
          </a:p>
          <a:p>
            <a:r>
              <a:rPr lang="en-GB" altLang="en-US" dirty="0">
                <a:latin typeface="Cambria" panose="02040503050406030204" pitchFamily="18" charset="0"/>
                <a:ea typeface="Cambria" panose="02040503050406030204" pitchFamily="18" charset="0"/>
              </a:rPr>
              <a:t>/</a:t>
            </a:r>
          </a:p>
          <a:p>
            <a:endParaRPr lang="en-US" altLang="en-US" dirty="0">
              <a:latin typeface="Cambria" panose="02040503050406030204" pitchFamily="18" charset="0"/>
              <a:ea typeface="Cambria" panose="02040503050406030204" pitchFamily="18" charset="0"/>
            </a:endParaRPr>
          </a:p>
          <a:p>
            <a:endParaRPr lang="en-US" sz="300"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413D92E2-9038-46B0-80CD-9C28FBF4E72E}"/>
              </a:ext>
            </a:extLst>
          </p:cNvPr>
          <p:cNvSpPr txBox="1"/>
          <p:nvPr/>
        </p:nvSpPr>
        <p:spPr>
          <a:xfrm>
            <a:off x="260984" y="967749"/>
            <a:ext cx="11716368" cy="369332"/>
          </a:xfrm>
          <a:prstGeom prst="rect">
            <a:avLst/>
          </a:prstGeom>
          <a:noFill/>
        </p:spPr>
        <p:txBody>
          <a:bodyPr wrap="square">
            <a:spAutoFit/>
          </a:bodyPr>
          <a:lstStyle/>
          <a:p>
            <a:r>
              <a:rPr lang="en-GB" b="1" dirty="0">
                <a:latin typeface="Cambria" panose="02040503050406030204" pitchFamily="18" charset="0"/>
                <a:ea typeface="Cambria" panose="02040503050406030204" pitchFamily="18" charset="0"/>
              </a:rPr>
              <a:t>Write a function to accept employee number as parameter and return Basic +HRA </a:t>
            </a:r>
            <a:r>
              <a:rPr lang="en-IN" b="1" dirty="0">
                <a:latin typeface="Cambria" panose="02040503050406030204" pitchFamily="18" charset="0"/>
                <a:ea typeface="Cambria" panose="02040503050406030204" pitchFamily="18" charset="0"/>
              </a:rPr>
              <a:t>together as single column</a:t>
            </a:r>
            <a:endParaRPr lang="en-US" b="1"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EFAA1BCA-9DF7-4522-8D53-B273F76B34D6}"/>
              </a:ext>
            </a:extLst>
          </p:cNvPr>
          <p:cNvSpPr txBox="1"/>
          <p:nvPr/>
        </p:nvSpPr>
        <p:spPr>
          <a:xfrm>
            <a:off x="9076543" y="2063960"/>
            <a:ext cx="2610394" cy="132343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000" b="1" dirty="0">
                <a:latin typeface="Cambria" panose="02040503050406030204" pitchFamily="18" charset="0"/>
                <a:ea typeface="Cambria" panose="02040503050406030204" pitchFamily="18" charset="0"/>
              </a:rPr>
              <a:t>TO run: Select </a:t>
            </a:r>
            <a:r>
              <a:rPr lang="en-GB" altLang="en-US" sz="2000" b="1" dirty="0" err="1">
                <a:latin typeface="Cambria" panose="02040503050406030204" pitchFamily="18" charset="0"/>
                <a:ea typeface="Cambria" panose="02040503050406030204" pitchFamily="18" charset="0"/>
              </a:rPr>
              <a:t>calculate_total_salary</a:t>
            </a:r>
            <a:r>
              <a:rPr lang="en-GB" altLang="en-US" sz="2000" b="1"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a:t>
            </a:r>
            <a:r>
              <a:rPr lang="en-US" sz="2000" b="1" dirty="0" err="1">
                <a:latin typeface="Cambria" panose="02040503050406030204" pitchFamily="18" charset="0"/>
                <a:ea typeface="Cambria" panose="02040503050406030204" pitchFamily="18" charset="0"/>
              </a:rPr>
              <a:t>emp_number</a:t>
            </a:r>
            <a:r>
              <a:rPr lang="en-US" sz="2000" b="1" dirty="0">
                <a:latin typeface="Cambria" panose="02040503050406030204" pitchFamily="18" charset="0"/>
                <a:ea typeface="Cambria" panose="02040503050406030204" pitchFamily="18" charset="0"/>
              </a:rPr>
              <a:t>) from account;</a:t>
            </a:r>
          </a:p>
        </p:txBody>
      </p:sp>
      <p:sp>
        <p:nvSpPr>
          <p:cNvPr id="11" name="Title 1"/>
          <p:cNvSpPr txBox="1">
            <a:spLocks/>
          </p:cNvSpPr>
          <p:nvPr/>
        </p:nvSpPr>
        <p:spPr>
          <a:xfrm>
            <a:off x="244699" y="108523"/>
            <a:ext cx="10515600" cy="58791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Function</a:t>
            </a:r>
            <a:endParaRPr lang="en-US" b="1" dirty="0">
              <a:latin typeface="Cambria" panose="02040503050406030204" pitchFamily="18" charset="0"/>
              <a:ea typeface="Cambria" panose="02040503050406030204" pitchFamily="18" charset="0"/>
            </a:endParaRPr>
          </a:p>
        </p:txBody>
      </p:sp>
      <p:sp>
        <p:nvSpPr>
          <p:cNvPr id="13" name="Rectangle 12"/>
          <p:cNvSpPr/>
          <p:nvPr/>
        </p:nvSpPr>
        <p:spPr>
          <a:xfrm>
            <a:off x="5778321" y="4346894"/>
            <a:ext cx="6096000" cy="2308324"/>
          </a:xfrm>
          <a:prstGeom prst="rect">
            <a:avLst/>
          </a:prstGeom>
          <a:ln>
            <a:solidFill>
              <a:srgbClr val="FF0000"/>
            </a:solidFill>
          </a:ln>
        </p:spPr>
        <p:txBody>
          <a:bodyPr>
            <a:spAutoFit/>
          </a:bodyPr>
          <a:lstStyle/>
          <a:p>
            <a:r>
              <a:rPr lang="en-GB" altLang="en-US" dirty="0">
                <a:latin typeface="Cambria" panose="02040503050406030204" pitchFamily="18" charset="0"/>
                <a:ea typeface="Cambria" panose="02040503050406030204" pitchFamily="18" charset="0"/>
              </a:rPr>
              <a:t>To run:</a:t>
            </a:r>
          </a:p>
          <a:p>
            <a:r>
              <a:rPr lang="en-GB" altLang="en-US" dirty="0">
                <a:latin typeface="Cambria" panose="02040503050406030204" pitchFamily="18" charset="0"/>
                <a:ea typeface="Cambria" panose="02040503050406030204" pitchFamily="18" charset="0"/>
              </a:rPr>
              <a:t>DECLARE</a:t>
            </a:r>
          </a:p>
          <a:p>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v_total_salary</a:t>
            </a:r>
            <a:r>
              <a:rPr lang="en-GB" altLang="en-US" dirty="0">
                <a:latin typeface="Cambria" panose="02040503050406030204" pitchFamily="18" charset="0"/>
                <a:ea typeface="Cambria" panose="02040503050406030204" pitchFamily="18" charset="0"/>
              </a:rPr>
              <a:t> NUMBER;</a:t>
            </a:r>
          </a:p>
          <a:p>
            <a:r>
              <a:rPr lang="en-GB" altLang="en-US" dirty="0">
                <a:latin typeface="Cambria" panose="02040503050406030204" pitchFamily="18" charset="0"/>
                <a:ea typeface="Cambria" panose="02040503050406030204" pitchFamily="18" charset="0"/>
              </a:rPr>
              <a:t>BEGIN</a:t>
            </a:r>
          </a:p>
          <a:p>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v_total_salary</a:t>
            </a:r>
            <a:r>
              <a:rPr lang="en-GB" altLang="en-US" dirty="0">
                <a:latin typeface="Cambria" panose="02040503050406030204" pitchFamily="18" charset="0"/>
                <a:ea typeface="Cambria" panose="02040503050406030204" pitchFamily="18" charset="0"/>
              </a:rPr>
              <a:t> := </a:t>
            </a:r>
            <a:r>
              <a:rPr lang="en-GB" altLang="en-US" dirty="0" err="1">
                <a:latin typeface="Cambria" panose="02040503050406030204" pitchFamily="18" charset="0"/>
                <a:ea typeface="Cambria" panose="02040503050406030204" pitchFamily="18" charset="0"/>
              </a:rPr>
              <a:t>calculate_total_salary</a:t>
            </a:r>
            <a:r>
              <a:rPr lang="en-GB" altLang="en-US" dirty="0">
                <a:latin typeface="Cambria" panose="02040503050406030204" pitchFamily="18" charset="0"/>
                <a:ea typeface="Cambria" panose="02040503050406030204" pitchFamily="18" charset="0"/>
              </a:rPr>
              <a:t>(123); -- Replace 123 with the desired employee number</a:t>
            </a:r>
          </a:p>
          <a:p>
            <a:r>
              <a:rPr lang="en-GB" altLang="en-US" dirty="0">
                <a:latin typeface="Cambria" panose="02040503050406030204" pitchFamily="18" charset="0"/>
                <a:ea typeface="Cambria" panose="02040503050406030204" pitchFamily="18" charset="0"/>
              </a:rPr>
              <a:t>    DBMS_OUTPUT.PUT_LINE('Total Salary: ' || </a:t>
            </a:r>
            <a:r>
              <a:rPr lang="en-GB" altLang="en-US" dirty="0" err="1">
                <a:latin typeface="Cambria" panose="02040503050406030204" pitchFamily="18" charset="0"/>
                <a:ea typeface="Cambria" panose="02040503050406030204" pitchFamily="18" charset="0"/>
              </a:rPr>
              <a:t>v_total_salary</a:t>
            </a:r>
            <a:r>
              <a:rPr lang="en-GB" altLang="en-US" dirty="0">
                <a:latin typeface="Cambria" panose="02040503050406030204" pitchFamily="18" charset="0"/>
                <a:ea typeface="Cambria" panose="02040503050406030204" pitchFamily="18" charset="0"/>
              </a:rPr>
              <a:t>);</a:t>
            </a:r>
          </a:p>
          <a:p>
            <a:r>
              <a:rPr lang="en-GB" altLang="en-US" dirty="0">
                <a:latin typeface="Cambria" panose="02040503050406030204" pitchFamily="18" charset="0"/>
                <a:ea typeface="Cambria" panose="02040503050406030204" pitchFamily="18" charset="0"/>
              </a:rPr>
              <a:t>END;</a:t>
            </a:r>
          </a:p>
        </p:txBody>
      </p:sp>
    </p:spTree>
    <p:extLst>
      <p:ext uri="{BB962C8B-B14F-4D97-AF65-F5344CB8AC3E}">
        <p14:creationId xmlns:p14="http://schemas.microsoft.com/office/powerpoint/2010/main" val="4264154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57" y="116523"/>
            <a:ext cx="10515600" cy="716700"/>
          </a:xfrm>
        </p:spPr>
        <p:txBody>
          <a:bodyPr/>
          <a:lstStyle/>
          <a:p>
            <a:r>
              <a:rPr lang="en-US" b="1" dirty="0">
                <a:solidFill>
                  <a:schemeClr val="tx1"/>
                </a:solidFill>
                <a:latin typeface="Cambria" panose="02040503050406030204" pitchFamily="18" charset="0"/>
                <a:ea typeface="Cambria" panose="02040503050406030204" pitchFamily="18" charset="0"/>
              </a:rPr>
              <a:t>Trigger</a:t>
            </a:r>
          </a:p>
        </p:txBody>
      </p:sp>
      <p:sp>
        <p:nvSpPr>
          <p:cNvPr id="6" name="Rectangle 5">
            <a:extLst>
              <a:ext uri="{FF2B5EF4-FFF2-40B4-BE49-F238E27FC236}">
                <a16:creationId xmlns:a16="http://schemas.microsoft.com/office/drawing/2014/main" id="{0F4CE4F2-39FB-4AB9-A82C-DFB095193EDB}"/>
              </a:ext>
            </a:extLst>
          </p:cNvPr>
          <p:cNvSpPr/>
          <p:nvPr/>
        </p:nvSpPr>
        <p:spPr>
          <a:xfrm>
            <a:off x="386366" y="998916"/>
            <a:ext cx="10839205" cy="1200329"/>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 trigger is a block structure which is fired when a DML statements like Insert, Delete, Update is executed on a database table. A trigger is triggered automatically when an associated DML statement is executed.</a:t>
            </a:r>
          </a:p>
        </p:txBody>
      </p:sp>
      <p:sp>
        <p:nvSpPr>
          <p:cNvPr id="7" name="TextBox 6">
            <a:extLst>
              <a:ext uri="{FF2B5EF4-FFF2-40B4-BE49-F238E27FC236}">
                <a16:creationId xmlns:a16="http://schemas.microsoft.com/office/drawing/2014/main" id="{B506A165-866D-4877-8428-50D6F73C8FD7}"/>
              </a:ext>
            </a:extLst>
          </p:cNvPr>
          <p:cNvSpPr txBox="1"/>
          <p:nvPr/>
        </p:nvSpPr>
        <p:spPr>
          <a:xfrm>
            <a:off x="1944710" y="2364939"/>
            <a:ext cx="8671039" cy="3785652"/>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Syntax of Triggers</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CREATE [OR REPLACE ] TRIGGER </a:t>
            </a:r>
            <a:r>
              <a:rPr lang="en-US" sz="2400" b="0" i="0" u="none" strike="noStrike" baseline="0" dirty="0" err="1">
                <a:latin typeface="Cambria" panose="02040503050406030204" pitchFamily="18" charset="0"/>
                <a:ea typeface="Cambria" panose="02040503050406030204" pitchFamily="18" charset="0"/>
              </a:rPr>
              <a:t>trigger_name</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{BEFORE | AFTER}</a:t>
            </a:r>
          </a:p>
          <a:p>
            <a:pPr algn="l"/>
            <a:r>
              <a:rPr lang="en-US" sz="2400" b="0" i="0" u="none" strike="noStrike" baseline="0" dirty="0">
                <a:latin typeface="Cambria" panose="02040503050406030204" pitchFamily="18" charset="0"/>
                <a:ea typeface="Cambria" panose="02040503050406030204" pitchFamily="18" charset="0"/>
              </a:rPr>
              <a:t>{INSERT [OR] | UPDATE [OR] | DELETE}</a:t>
            </a:r>
          </a:p>
          <a:p>
            <a:pPr algn="l"/>
            <a:r>
              <a:rPr lang="en-US" sz="2400" b="0" i="0" u="none" strike="noStrike" baseline="0" dirty="0">
                <a:latin typeface="Cambria" panose="02040503050406030204" pitchFamily="18" charset="0"/>
                <a:ea typeface="Cambria" panose="02040503050406030204" pitchFamily="18" charset="0"/>
              </a:rPr>
              <a:t>[OF </a:t>
            </a:r>
            <a:r>
              <a:rPr lang="en-US" sz="2400" b="0" i="0" u="none" strike="noStrike" baseline="0" dirty="0" err="1">
                <a:latin typeface="Cambria" panose="02040503050406030204" pitchFamily="18" charset="0"/>
                <a:ea typeface="Cambria" panose="02040503050406030204" pitchFamily="18" charset="0"/>
              </a:rPr>
              <a:t>col_name</a:t>
            </a:r>
            <a:r>
              <a:rPr lang="en-US" sz="2400" b="0" i="0" u="none" strike="noStrike" baseline="0" dirty="0">
                <a:latin typeface="Cambria" panose="02040503050406030204" pitchFamily="18" charset="0"/>
                <a:ea typeface="Cambria" panose="02040503050406030204" pitchFamily="18" charset="0"/>
              </a:rPr>
              <a:t>]</a:t>
            </a:r>
          </a:p>
          <a:p>
            <a:pPr algn="l"/>
            <a:r>
              <a:rPr lang="en-US" sz="2400" b="0" i="0" u="none" strike="noStrike" baseline="0" dirty="0">
                <a:latin typeface="Cambria" panose="02040503050406030204" pitchFamily="18" charset="0"/>
                <a:ea typeface="Cambria" panose="02040503050406030204" pitchFamily="18" charset="0"/>
              </a:rPr>
              <a:t>ON </a:t>
            </a:r>
            <a:r>
              <a:rPr lang="en-US" sz="2400" b="0" i="0" u="none" strike="noStrike" baseline="0" dirty="0" err="1">
                <a:latin typeface="Cambria" panose="02040503050406030204" pitchFamily="18" charset="0"/>
                <a:ea typeface="Cambria" panose="02040503050406030204" pitchFamily="18" charset="0"/>
              </a:rPr>
              <a:t>table_name</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[REFERENCING OLD AS o NEW AS n]</a:t>
            </a:r>
          </a:p>
          <a:p>
            <a:pPr algn="l"/>
            <a:r>
              <a:rPr lang="en-US" sz="2400" b="0" i="0" u="none" strike="noStrike" baseline="0" dirty="0">
                <a:latin typeface="Cambria" panose="02040503050406030204" pitchFamily="18" charset="0"/>
                <a:ea typeface="Cambria" panose="02040503050406030204" pitchFamily="18" charset="0"/>
              </a:rPr>
              <a:t>[FOR EACH ROW]</a:t>
            </a:r>
          </a:p>
          <a:p>
            <a:pPr algn="l"/>
            <a:r>
              <a:rPr lang="en-US" sz="2400" b="0" i="0" u="none" strike="noStrike" baseline="0" dirty="0">
                <a:latin typeface="Cambria" panose="02040503050406030204" pitchFamily="18" charset="0"/>
                <a:ea typeface="Cambria" panose="02040503050406030204" pitchFamily="18" charset="0"/>
              </a:rPr>
              <a:t>WHEN (condition) ;</a:t>
            </a:r>
            <a:endParaRPr lang="en-US" sz="2400"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9B47ADB0-EE7B-EF99-DC9C-B5245BE3F672}"/>
              </a:ext>
            </a:extLst>
          </p:cNvPr>
          <p:cNvSpPr txBox="1"/>
          <p:nvPr/>
        </p:nvSpPr>
        <p:spPr>
          <a:xfrm>
            <a:off x="270458" y="6145072"/>
            <a:ext cx="11307650" cy="646331"/>
          </a:xfrm>
          <a:prstGeom prst="rect">
            <a:avLst/>
          </a:prstGeom>
          <a:noFill/>
        </p:spPr>
        <p:txBody>
          <a:bodyPr wrap="square">
            <a:sp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Note:[REFERENCING OLD AS o NEW AS n] − This allows you to refer new and old values for various DML statements, such as INSERT, UPDATE, and DELETE.</a:t>
            </a:r>
          </a:p>
        </p:txBody>
      </p:sp>
    </p:spTree>
    <p:extLst>
      <p:ext uri="{BB962C8B-B14F-4D97-AF65-F5344CB8AC3E}">
        <p14:creationId xmlns:p14="http://schemas.microsoft.com/office/powerpoint/2010/main" val="1148374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237327-ADC5-414F-8AA0-6F5871678303}"/>
              </a:ext>
            </a:extLst>
          </p:cNvPr>
          <p:cNvSpPr txBox="1"/>
          <p:nvPr/>
        </p:nvSpPr>
        <p:spPr>
          <a:xfrm>
            <a:off x="465817" y="1179510"/>
            <a:ext cx="8009708" cy="4154984"/>
          </a:xfrm>
          <a:prstGeom prst="rect">
            <a:avLst/>
          </a:prstGeom>
          <a:noFill/>
        </p:spPr>
        <p:txBody>
          <a:bodyPr wrap="square">
            <a:spAutoFit/>
          </a:bodyPr>
          <a:lstStyle/>
          <a:p>
            <a:pPr marL="342900" indent="-342900" algn="l">
              <a:buFont typeface="Wingdings" panose="05000000000000000000" pitchFamily="2" charset="2"/>
              <a:buChar char="Ø"/>
            </a:pPr>
            <a:r>
              <a:rPr lang="en-US" sz="2400" b="0" i="0" u="none" strike="noStrike" baseline="0" dirty="0">
                <a:latin typeface="Cambria" panose="02040503050406030204" pitchFamily="18" charset="0"/>
                <a:ea typeface="Cambria" panose="02040503050406030204" pitchFamily="18" charset="0"/>
              </a:rPr>
              <a:t>The syntax for a dropping a Trigger is:</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DROP TRIGGER </a:t>
            </a:r>
            <a:r>
              <a:rPr lang="en-US" sz="2400" b="0" i="1" u="none" strike="noStrike" baseline="0" dirty="0" err="1">
                <a:latin typeface="Cambria" panose="02040503050406030204" pitchFamily="18" charset="0"/>
                <a:ea typeface="Cambria" panose="02040503050406030204" pitchFamily="18" charset="0"/>
              </a:rPr>
              <a:t>trigger_name</a:t>
            </a:r>
            <a:r>
              <a:rPr lang="en-US" sz="2400" b="0" i="1" u="none" strike="noStrike" baseline="0" dirty="0">
                <a:latin typeface="Cambria" panose="02040503050406030204" pitchFamily="18" charset="0"/>
                <a:ea typeface="Cambria" panose="02040503050406030204" pitchFamily="18" charset="0"/>
              </a:rPr>
              <a:t> ON </a:t>
            </a:r>
            <a:r>
              <a:rPr lang="en-US" sz="2400" b="0" i="1" u="none" strike="noStrike" baseline="0" dirty="0" err="1">
                <a:latin typeface="Cambria" panose="02040503050406030204" pitchFamily="18" charset="0"/>
                <a:ea typeface="Cambria" panose="02040503050406030204" pitchFamily="18" charset="0"/>
              </a:rPr>
              <a:t>tbl_name</a:t>
            </a:r>
            <a:r>
              <a:rPr lang="en-US" sz="2400" b="0" i="1" u="none" strike="noStrike" baseline="0" dirty="0">
                <a:latin typeface="Cambria" panose="02040503050406030204" pitchFamily="18" charset="0"/>
                <a:ea typeface="Cambria" panose="02040503050406030204" pitchFamily="18" charset="0"/>
              </a:rPr>
              <a:t>;</a:t>
            </a:r>
          </a:p>
          <a:p>
            <a:pPr marL="342900" indent="-342900" algn="l">
              <a:buFont typeface="Wingdings" panose="05000000000000000000" pitchFamily="2" charset="2"/>
              <a:buChar char="Ø"/>
            </a:pPr>
            <a:endParaRPr lang="en-US" sz="2400" b="0" i="1" u="none" strike="noStrike" baseline="0" dirty="0">
              <a:latin typeface="Cambria" panose="02040503050406030204" pitchFamily="18" charset="0"/>
              <a:ea typeface="Cambria" panose="02040503050406030204" pitchFamily="18" charset="0"/>
            </a:endParaRPr>
          </a:p>
          <a:p>
            <a:pPr marL="342900" indent="-342900" algn="l">
              <a:buFont typeface="Wingdings" panose="05000000000000000000" pitchFamily="2" charset="2"/>
              <a:buChar char="Ø"/>
            </a:pPr>
            <a:r>
              <a:rPr lang="en-US" sz="2400" b="0" i="0" u="none" strike="noStrike" baseline="0" dirty="0">
                <a:latin typeface="Cambria" panose="02040503050406030204" pitchFamily="18" charset="0"/>
                <a:ea typeface="Cambria" panose="02040503050406030204" pitchFamily="18" charset="0"/>
              </a:rPr>
              <a:t>The syntax for a disabling a Trigger is:</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ALTER TRIGGER </a:t>
            </a:r>
            <a:r>
              <a:rPr lang="en-US" sz="2400" b="0" i="1" u="none" strike="noStrike" baseline="0" dirty="0" err="1">
                <a:latin typeface="Cambria" panose="02040503050406030204" pitchFamily="18" charset="0"/>
                <a:ea typeface="Cambria" panose="02040503050406030204" pitchFamily="18" charset="0"/>
              </a:rPr>
              <a:t>trigger_name</a:t>
            </a:r>
            <a:r>
              <a:rPr lang="en-US" sz="2400" b="0" i="1" u="none" strike="noStrike" baseline="0" dirty="0">
                <a:latin typeface="Cambria" panose="02040503050406030204" pitchFamily="18" charset="0"/>
                <a:ea typeface="Cambria" panose="02040503050406030204" pitchFamily="18" charset="0"/>
              </a:rPr>
              <a:t> </a:t>
            </a:r>
            <a:r>
              <a:rPr lang="en-US" sz="2400" b="0" i="0" u="none" strike="noStrike" baseline="0" dirty="0">
                <a:latin typeface="Cambria" panose="02040503050406030204" pitchFamily="18" charset="0"/>
                <a:ea typeface="Cambria" panose="02040503050406030204" pitchFamily="18" charset="0"/>
              </a:rPr>
              <a:t>DISABLE;</a:t>
            </a:r>
          </a:p>
          <a:p>
            <a:pPr marL="342900" indent="-342900" algn="l">
              <a:buFont typeface="Wingdings" panose="05000000000000000000" pitchFamily="2" charset="2"/>
              <a:buChar char="Ø"/>
            </a:pPr>
            <a:endParaRPr lang="en-US" sz="2400" b="0" i="0" u="none" strike="noStrike" baseline="0" dirty="0">
              <a:latin typeface="Cambria" panose="02040503050406030204" pitchFamily="18" charset="0"/>
              <a:ea typeface="Cambria" panose="02040503050406030204" pitchFamily="18" charset="0"/>
            </a:endParaRPr>
          </a:p>
          <a:p>
            <a:pPr marL="342900" indent="-342900" algn="l">
              <a:buFont typeface="Wingdings" panose="05000000000000000000" pitchFamily="2" charset="2"/>
              <a:buChar char="Ø"/>
            </a:pPr>
            <a:r>
              <a:rPr lang="en-US" sz="2400" b="0" i="0" u="none" strike="noStrike" baseline="0" dirty="0">
                <a:latin typeface="Cambria" panose="02040503050406030204" pitchFamily="18" charset="0"/>
                <a:ea typeface="Cambria" panose="02040503050406030204" pitchFamily="18" charset="0"/>
              </a:rPr>
              <a:t>The syntax for a enabling a Trigger is:</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ALTER TRIGGER </a:t>
            </a:r>
            <a:r>
              <a:rPr lang="en-US" sz="2400" b="0" i="1" u="none" strike="noStrike" baseline="0" dirty="0" err="1">
                <a:latin typeface="Cambria" panose="02040503050406030204" pitchFamily="18" charset="0"/>
                <a:ea typeface="Cambria" panose="02040503050406030204" pitchFamily="18" charset="0"/>
              </a:rPr>
              <a:t>trigger_name</a:t>
            </a:r>
            <a:r>
              <a:rPr lang="en-US" sz="2400" b="0" i="1" u="none" strike="noStrike" baseline="0" dirty="0">
                <a:latin typeface="Cambria" panose="02040503050406030204" pitchFamily="18" charset="0"/>
                <a:ea typeface="Cambria" panose="02040503050406030204" pitchFamily="18" charset="0"/>
              </a:rPr>
              <a:t> </a:t>
            </a:r>
            <a:r>
              <a:rPr lang="en-US" sz="2400" b="0" i="0" u="none" strike="noStrike" baseline="0" dirty="0">
                <a:latin typeface="Cambria" panose="02040503050406030204" pitchFamily="18" charset="0"/>
                <a:ea typeface="Cambria" panose="02040503050406030204" pitchFamily="18" charset="0"/>
              </a:rPr>
              <a:t>ENABLE;</a:t>
            </a:r>
            <a:endParaRPr lang="en-US" sz="2400" dirty="0">
              <a:latin typeface="Cambria" panose="02040503050406030204" pitchFamily="18" charset="0"/>
              <a:ea typeface="Cambria" panose="02040503050406030204" pitchFamily="18" charset="0"/>
            </a:endParaRPr>
          </a:p>
        </p:txBody>
      </p:sp>
      <p:sp>
        <p:nvSpPr>
          <p:cNvPr id="4" name="Title 1"/>
          <p:cNvSpPr txBox="1">
            <a:spLocks/>
          </p:cNvSpPr>
          <p:nvPr/>
        </p:nvSpPr>
        <p:spPr>
          <a:xfrm>
            <a:off x="270457" y="116523"/>
            <a:ext cx="10515600" cy="716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Trigger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68054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5AC1B2-BC7E-4E26-895D-E182A106FCC5}"/>
              </a:ext>
            </a:extLst>
          </p:cNvPr>
          <p:cNvSpPr txBox="1"/>
          <p:nvPr/>
        </p:nvSpPr>
        <p:spPr>
          <a:xfrm>
            <a:off x="334851" y="1029792"/>
            <a:ext cx="10805374" cy="1200329"/>
          </a:xfrm>
          <a:prstGeom prst="rect">
            <a:avLst/>
          </a:prstGeom>
          <a:noFill/>
        </p:spPr>
        <p:txBody>
          <a:bodyPr wrap="square">
            <a:spAutoFit/>
          </a:bodyPr>
          <a:lstStyle/>
          <a:p>
            <a:pPr algn="l"/>
            <a:endParaRPr lang="en-US" sz="2400" b="1" i="0" u="none" strike="noStrike" baseline="0" dirty="0">
              <a:latin typeface="Cambria" panose="02040503050406030204" pitchFamily="18" charset="0"/>
              <a:ea typeface="Cambria" panose="02040503050406030204" pitchFamily="18" charset="0"/>
            </a:endParaRPr>
          </a:p>
          <a:p>
            <a:pPr algn="l"/>
            <a:r>
              <a:rPr lang="en-US" sz="2400" b="1" i="0" u="none" strike="noStrike" baseline="0" dirty="0">
                <a:latin typeface="Cambria" panose="02040503050406030204" pitchFamily="18" charset="0"/>
                <a:ea typeface="Cambria" panose="02040503050406030204" pitchFamily="18" charset="0"/>
              </a:rPr>
              <a:t>Deleting View</a:t>
            </a:r>
          </a:p>
          <a:p>
            <a:pPr algn="l"/>
            <a:endParaRPr lang="en-US" sz="2400" b="1" i="0" u="none" strike="noStrike" baseline="0"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935232DE-5F7B-4E80-A633-571ACE635939}"/>
              </a:ext>
            </a:extLst>
          </p:cNvPr>
          <p:cNvSpPr txBox="1"/>
          <p:nvPr/>
        </p:nvSpPr>
        <p:spPr>
          <a:xfrm>
            <a:off x="334851" y="2230121"/>
            <a:ext cx="11395595" cy="2677656"/>
          </a:xfrm>
          <a:prstGeom prst="rect">
            <a:avLst/>
          </a:prstGeom>
          <a:noFill/>
        </p:spPr>
        <p:txBody>
          <a:bodyPr wrap="square">
            <a:spAutoFit/>
          </a:bodyPr>
          <a:lstStyle/>
          <a:p>
            <a:pPr algn="l"/>
            <a:r>
              <a:rPr lang="en-US" sz="2400" b="0" i="0" u="none" strike="noStrike" baseline="0" dirty="0">
                <a:latin typeface="Cambria" panose="02040503050406030204" pitchFamily="18" charset="0"/>
                <a:ea typeface="Cambria" panose="02040503050406030204" pitchFamily="18" charset="0"/>
              </a:rPr>
              <a:t>The syntax for dropping a VIEW :</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DROP VIEW </a:t>
            </a:r>
            <a:r>
              <a:rPr lang="en-US" sz="2400" b="0" i="0" u="none" strike="noStrike" baseline="0" dirty="0" err="1">
                <a:latin typeface="Cambria" panose="02040503050406030204" pitchFamily="18" charset="0"/>
                <a:ea typeface="Cambria" panose="02040503050406030204" pitchFamily="18" charset="0"/>
              </a:rPr>
              <a:t>view_name</a:t>
            </a:r>
            <a:r>
              <a:rPr lang="en-US" sz="2400" b="0" i="0" u="none" strike="noStrike" baseline="0" dirty="0">
                <a:latin typeface="Cambria" panose="02040503050406030204" pitchFamily="18" charset="0"/>
                <a:ea typeface="Cambria" panose="02040503050406030204" pitchFamily="18" charset="0"/>
              </a:rPr>
              <a:t>;</a:t>
            </a:r>
          </a:p>
          <a:p>
            <a:pPr algn="l"/>
            <a:endParaRPr lang="en-US" sz="2400" dirty="0">
              <a:latin typeface="Cambria" panose="02040503050406030204" pitchFamily="18" charset="0"/>
              <a:ea typeface="Cambria" panose="02040503050406030204" pitchFamily="18" charset="0"/>
            </a:endParaRPr>
          </a:p>
          <a:p>
            <a:pPr algn="l"/>
            <a:r>
              <a:rPr lang="en-US" sz="2400" b="1" i="0" u="none" strike="noStrike" baseline="0" dirty="0">
                <a:latin typeface="Cambria" panose="02040503050406030204" pitchFamily="18" charset="0"/>
                <a:ea typeface="Cambria" panose="02040503050406030204" pitchFamily="18" charset="0"/>
              </a:rPr>
              <a:t>View Drop - Example</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DROP VIEW </a:t>
            </a:r>
            <a:r>
              <a:rPr lang="en-US" sz="2400" b="0" i="0" u="none" strike="noStrike" baseline="0" dirty="0" err="1">
                <a:latin typeface="Cambria" panose="02040503050406030204" pitchFamily="18" charset="0"/>
                <a:ea typeface="Cambria" panose="02040503050406030204" pitchFamily="18" charset="0"/>
              </a:rPr>
              <a:t>transaction_view</a:t>
            </a:r>
            <a:r>
              <a:rPr lang="en-US" sz="2400" b="0" i="0" u="none" strike="noStrike" baseline="0" dirty="0">
                <a:latin typeface="Cambria" panose="02040503050406030204" pitchFamily="18" charset="0"/>
                <a:ea typeface="Cambria" panose="02040503050406030204" pitchFamily="18" charset="0"/>
              </a:rPr>
              <a:t>;</a:t>
            </a:r>
            <a:endParaRPr lang="en-US" sz="2400" dirty="0">
              <a:latin typeface="Cambria" panose="02040503050406030204" pitchFamily="18" charset="0"/>
              <a:ea typeface="Cambria" panose="02040503050406030204" pitchFamily="18" charset="0"/>
            </a:endParaRPr>
          </a:p>
        </p:txBody>
      </p:sp>
      <p:sp>
        <p:nvSpPr>
          <p:cNvPr id="5"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61162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273B91-0DFB-4B47-9031-FA9B052AC97A}"/>
              </a:ext>
            </a:extLst>
          </p:cNvPr>
          <p:cNvSpPr txBox="1"/>
          <p:nvPr/>
        </p:nvSpPr>
        <p:spPr>
          <a:xfrm>
            <a:off x="489243" y="1191817"/>
            <a:ext cx="7870372" cy="5262979"/>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Creating Trigger</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1. </a:t>
            </a:r>
          </a:p>
          <a:p>
            <a:pPr algn="l"/>
            <a:r>
              <a:rPr lang="en-US" sz="2400" b="0" i="0" u="none" strike="noStrike" baseline="0" dirty="0">
                <a:latin typeface="Cambria" panose="02040503050406030204" pitchFamily="18" charset="0"/>
                <a:ea typeface="Cambria" panose="02040503050406030204" pitchFamily="18" charset="0"/>
              </a:rPr>
              <a:t>CREATE TRIGGER </a:t>
            </a:r>
            <a:r>
              <a:rPr lang="en-US" sz="2400" b="0" i="0" u="none" strike="noStrike" baseline="0" dirty="0" err="1">
                <a:latin typeface="Cambria" panose="02040503050406030204" pitchFamily="18" charset="0"/>
                <a:ea typeface="Cambria" panose="02040503050406030204" pitchFamily="18" charset="0"/>
              </a:rPr>
              <a:t>deleted_details</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BEFORE</a:t>
            </a:r>
          </a:p>
          <a:p>
            <a:pPr algn="l"/>
            <a:r>
              <a:rPr lang="en-US" sz="2400" b="0" i="0" u="none" strike="noStrike" baseline="0" dirty="0">
                <a:latin typeface="Cambria" panose="02040503050406030204" pitchFamily="18" charset="0"/>
                <a:ea typeface="Cambria" panose="02040503050406030204" pitchFamily="18" charset="0"/>
              </a:rPr>
              <a:t>DELETE on loan</a:t>
            </a:r>
          </a:p>
          <a:p>
            <a:pPr algn="l"/>
            <a:r>
              <a:rPr lang="en-US" sz="2400" b="0" i="0" u="none" strike="noStrike" baseline="0" dirty="0">
                <a:latin typeface="Cambria" panose="02040503050406030204" pitchFamily="18" charset="0"/>
                <a:ea typeface="Cambria" panose="02040503050406030204" pitchFamily="18" charset="0"/>
              </a:rPr>
              <a:t>FOR EACH ROW</a:t>
            </a:r>
          </a:p>
          <a:p>
            <a:pPr algn="l"/>
            <a:endParaRPr lang="en-US" sz="2400" dirty="0">
              <a:latin typeface="Cambria" panose="02040503050406030204" pitchFamily="18" charset="0"/>
              <a:ea typeface="Cambria" panose="02040503050406030204" pitchFamily="18" charset="0"/>
            </a:endParaRPr>
          </a:p>
          <a:p>
            <a:pPr algn="l"/>
            <a:r>
              <a:rPr lang="en-US" sz="2400" dirty="0">
                <a:latin typeface="Cambria" panose="02040503050406030204" pitchFamily="18" charset="0"/>
                <a:ea typeface="Cambria" panose="02040503050406030204" pitchFamily="18" charset="0"/>
              </a:rPr>
              <a:t>2. </a:t>
            </a:r>
          </a:p>
          <a:p>
            <a:pPr algn="l"/>
            <a:r>
              <a:rPr lang="en-US" sz="2400" b="0" i="0" u="none" strike="noStrike" baseline="0" dirty="0">
                <a:latin typeface="Cambria" panose="02040503050406030204" pitchFamily="18" charset="0"/>
                <a:ea typeface="Cambria" panose="02040503050406030204" pitchFamily="18" charset="0"/>
              </a:rPr>
              <a:t>CREATE TRIGGER </a:t>
            </a:r>
            <a:r>
              <a:rPr lang="en-US" sz="2400" b="0" i="0" u="none" strike="noStrike" baseline="0" dirty="0" err="1">
                <a:latin typeface="Cambria" panose="02040503050406030204" pitchFamily="18" charset="0"/>
                <a:ea typeface="Cambria" panose="02040503050406030204" pitchFamily="18" charset="0"/>
              </a:rPr>
              <a:t>inserted_details</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after</a:t>
            </a:r>
          </a:p>
          <a:p>
            <a:pPr algn="l"/>
            <a:r>
              <a:rPr lang="en-US" sz="2400" b="0" i="0" u="none" strike="noStrike" baseline="0" dirty="0">
                <a:latin typeface="Cambria" panose="02040503050406030204" pitchFamily="18" charset="0"/>
                <a:ea typeface="Cambria" panose="02040503050406030204" pitchFamily="18" charset="0"/>
              </a:rPr>
              <a:t>insert on transaction</a:t>
            </a:r>
          </a:p>
          <a:p>
            <a:pPr algn="l"/>
            <a:r>
              <a:rPr lang="en-US" sz="2400" b="0" i="0" u="none" strike="noStrike" baseline="0" dirty="0">
                <a:latin typeface="Cambria" panose="02040503050406030204" pitchFamily="18" charset="0"/>
                <a:ea typeface="Cambria" panose="02040503050406030204" pitchFamily="18" charset="0"/>
              </a:rPr>
              <a:t>FOR EACH ROW</a:t>
            </a:r>
            <a:endParaRPr lang="en-US" sz="2400" dirty="0">
              <a:latin typeface="Cambria" panose="02040503050406030204" pitchFamily="18" charset="0"/>
              <a:ea typeface="Cambria" panose="02040503050406030204" pitchFamily="18" charset="0"/>
            </a:endParaRPr>
          </a:p>
          <a:p>
            <a:pPr algn="l"/>
            <a:endParaRPr lang="en-US" sz="2400" dirty="0">
              <a:latin typeface="Cambria" panose="02040503050406030204" pitchFamily="18" charset="0"/>
              <a:ea typeface="Cambria" panose="02040503050406030204" pitchFamily="18" charset="0"/>
            </a:endParaRPr>
          </a:p>
        </p:txBody>
      </p:sp>
      <p:sp>
        <p:nvSpPr>
          <p:cNvPr id="4" name="Title 1"/>
          <p:cNvSpPr txBox="1">
            <a:spLocks/>
          </p:cNvSpPr>
          <p:nvPr/>
        </p:nvSpPr>
        <p:spPr>
          <a:xfrm>
            <a:off x="270457" y="116523"/>
            <a:ext cx="10515600" cy="716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Trigger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5060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273B91-0DFB-4B47-9031-FA9B052AC97A}"/>
              </a:ext>
            </a:extLst>
          </p:cNvPr>
          <p:cNvSpPr txBox="1"/>
          <p:nvPr/>
        </p:nvSpPr>
        <p:spPr>
          <a:xfrm>
            <a:off x="599143" y="1231026"/>
            <a:ext cx="7870372" cy="4524315"/>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Creating Trigger</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dirty="0">
                <a:latin typeface="Cambria" panose="02040503050406030204" pitchFamily="18" charset="0"/>
                <a:ea typeface="Cambria" panose="02040503050406030204" pitchFamily="18" charset="0"/>
              </a:rPr>
              <a:t>3</a:t>
            </a:r>
            <a:r>
              <a:rPr lang="en-US" sz="2400" b="0" i="0" u="none" strike="noStrike" baseline="0" dirty="0">
                <a:latin typeface="Cambria" panose="02040503050406030204" pitchFamily="18" charset="0"/>
                <a:ea typeface="Cambria" panose="02040503050406030204" pitchFamily="18" charset="0"/>
              </a:rPr>
              <a:t>. </a:t>
            </a:r>
          </a:p>
          <a:p>
            <a:pPr algn="l"/>
            <a:r>
              <a:rPr lang="en-US" sz="2400" b="0" i="0" u="none" strike="noStrike" baseline="0" dirty="0">
                <a:latin typeface="Cambria" panose="02040503050406030204" pitchFamily="18" charset="0"/>
                <a:ea typeface="Cambria" panose="02040503050406030204" pitchFamily="18" charset="0"/>
              </a:rPr>
              <a:t>CREATE TRIGGER </a:t>
            </a:r>
            <a:r>
              <a:rPr lang="en-US" sz="2400" b="0" i="0" u="none" strike="noStrike" baseline="0" dirty="0" err="1">
                <a:latin typeface="Cambria" panose="02040503050406030204" pitchFamily="18" charset="0"/>
                <a:ea typeface="Cambria" panose="02040503050406030204" pitchFamily="18" charset="0"/>
              </a:rPr>
              <a:t>updated_details</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BEFORE</a:t>
            </a:r>
          </a:p>
          <a:p>
            <a:pPr algn="l"/>
            <a:r>
              <a:rPr lang="en-US" sz="2400" b="0" i="0" u="none" strike="noStrike" baseline="0" dirty="0">
                <a:latin typeface="Cambria" panose="02040503050406030204" pitchFamily="18" charset="0"/>
                <a:ea typeface="Cambria" panose="02040503050406030204" pitchFamily="18" charset="0"/>
              </a:rPr>
              <a:t>UPDATE on account</a:t>
            </a:r>
          </a:p>
          <a:p>
            <a:pPr algn="l"/>
            <a:r>
              <a:rPr lang="en-US" sz="2400" b="0" i="0" u="none" strike="noStrike" baseline="0" dirty="0">
                <a:latin typeface="Cambria" panose="02040503050406030204" pitchFamily="18" charset="0"/>
                <a:ea typeface="Cambria" panose="02040503050406030204" pitchFamily="18" charset="0"/>
              </a:rPr>
              <a:t>FOR EACH ROW when name=‘Patel Hiren’;</a:t>
            </a:r>
          </a:p>
          <a:p>
            <a:pPr algn="l"/>
            <a:endParaRPr lang="en-US" sz="2400" dirty="0">
              <a:latin typeface="Cambria" panose="02040503050406030204" pitchFamily="18" charset="0"/>
              <a:ea typeface="Cambria" panose="02040503050406030204" pitchFamily="18" charset="0"/>
            </a:endParaRPr>
          </a:p>
          <a:p>
            <a:pPr algn="l"/>
            <a:r>
              <a:rPr lang="en-US" sz="2400" b="1" dirty="0">
                <a:latin typeface="Cambria" panose="02040503050406030204" pitchFamily="18" charset="0"/>
                <a:ea typeface="Cambria" panose="02040503050406030204" pitchFamily="18" charset="0"/>
              </a:rPr>
              <a:t>Deleting Trigger</a:t>
            </a:r>
          </a:p>
          <a:p>
            <a:pPr algn="l"/>
            <a:endParaRPr lang="en-US" sz="2400" dirty="0">
              <a:latin typeface="Cambria" panose="02040503050406030204" pitchFamily="18" charset="0"/>
              <a:ea typeface="Cambria" panose="02040503050406030204" pitchFamily="18" charset="0"/>
            </a:endParaRPr>
          </a:p>
          <a:p>
            <a:pPr algn="l"/>
            <a:r>
              <a:rPr lang="en-US" sz="2400" dirty="0">
                <a:latin typeface="Cambria" panose="02040503050406030204" pitchFamily="18" charset="0"/>
                <a:ea typeface="Cambria" panose="02040503050406030204" pitchFamily="18" charset="0"/>
              </a:rPr>
              <a:t>Drop trigger </a:t>
            </a:r>
            <a:r>
              <a:rPr lang="en-US" sz="2400" dirty="0" err="1">
                <a:latin typeface="Cambria" panose="02040503050406030204" pitchFamily="18" charset="0"/>
                <a:ea typeface="Cambria" panose="02040503050406030204" pitchFamily="18" charset="0"/>
              </a:rPr>
              <a:t>inserted_details</a:t>
            </a:r>
            <a:r>
              <a:rPr lang="en-US" sz="2400" dirty="0">
                <a:latin typeface="Cambria" panose="02040503050406030204" pitchFamily="18" charset="0"/>
                <a:ea typeface="Cambria" panose="02040503050406030204" pitchFamily="18" charset="0"/>
              </a:rPr>
              <a:t> on account;</a:t>
            </a:r>
          </a:p>
          <a:p>
            <a:pPr algn="l"/>
            <a:endParaRPr lang="en-US" sz="2400" dirty="0">
              <a:latin typeface="Cambria" panose="02040503050406030204" pitchFamily="18" charset="0"/>
              <a:ea typeface="Cambria" panose="02040503050406030204" pitchFamily="18" charset="0"/>
            </a:endParaRPr>
          </a:p>
        </p:txBody>
      </p:sp>
      <p:sp>
        <p:nvSpPr>
          <p:cNvPr id="4" name="Title 1"/>
          <p:cNvSpPr txBox="1">
            <a:spLocks/>
          </p:cNvSpPr>
          <p:nvPr/>
        </p:nvSpPr>
        <p:spPr>
          <a:xfrm>
            <a:off x="270457" y="116523"/>
            <a:ext cx="10515600" cy="716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Trigger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94613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273B91-0DFB-4B47-9031-FA9B052AC97A}"/>
              </a:ext>
            </a:extLst>
          </p:cNvPr>
          <p:cNvSpPr txBox="1"/>
          <p:nvPr/>
        </p:nvSpPr>
        <p:spPr>
          <a:xfrm>
            <a:off x="599143" y="1231026"/>
            <a:ext cx="7870372" cy="461665"/>
          </a:xfrm>
          <a:prstGeom prst="rect">
            <a:avLst/>
          </a:prstGeom>
          <a:noFill/>
        </p:spPr>
        <p:txBody>
          <a:bodyPr wrap="square">
            <a:spAutoFit/>
          </a:bodyPr>
          <a:lstStyle/>
          <a:p>
            <a:pPr algn="l"/>
            <a:endParaRPr lang="en-US" sz="2400" dirty="0">
              <a:latin typeface="Cambria" panose="02040503050406030204" pitchFamily="18" charset="0"/>
              <a:ea typeface="Cambria" panose="02040503050406030204" pitchFamily="18" charset="0"/>
            </a:endParaRPr>
          </a:p>
        </p:txBody>
      </p:sp>
      <p:sp>
        <p:nvSpPr>
          <p:cNvPr id="4" name="Title 1"/>
          <p:cNvSpPr txBox="1">
            <a:spLocks/>
          </p:cNvSpPr>
          <p:nvPr/>
        </p:nvSpPr>
        <p:spPr>
          <a:xfrm>
            <a:off x="270457" y="116523"/>
            <a:ext cx="10515600" cy="716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Trigger</a:t>
            </a:r>
            <a:endParaRPr lang="en-US" b="1" dirty="0">
              <a:latin typeface="Cambria" panose="02040503050406030204" pitchFamily="18" charset="0"/>
              <a:ea typeface="Cambria" panose="02040503050406030204" pitchFamily="18" charset="0"/>
            </a:endParaRPr>
          </a:p>
        </p:txBody>
      </p:sp>
      <p:sp>
        <p:nvSpPr>
          <p:cNvPr id="2" name="Rectangle 1"/>
          <p:cNvSpPr/>
          <p:nvPr/>
        </p:nvSpPr>
        <p:spPr>
          <a:xfrm>
            <a:off x="497983" y="1077138"/>
            <a:ext cx="11350580" cy="1231106"/>
          </a:xfrm>
          <a:prstGeom prst="rect">
            <a:avLst/>
          </a:prstGeom>
        </p:spPr>
        <p:txBody>
          <a:bodyPr wrap="square">
            <a:spAutoFit/>
          </a:bodyPr>
          <a:lstStyle/>
          <a:p>
            <a:r>
              <a:rPr lang="en-IN" sz="2000" b="1" dirty="0">
                <a:latin typeface="TimesNewRomanPS-BoldMT"/>
              </a:rPr>
              <a:t>Understand and Implement Triggers</a:t>
            </a:r>
            <a:r>
              <a:rPr lang="en-IN" sz="2000" dirty="0">
                <a:latin typeface="TimesNewRomanPSMT"/>
              </a:rPr>
              <a:t>.</a:t>
            </a:r>
          </a:p>
          <a:p>
            <a:r>
              <a:rPr lang="en-GB" dirty="0">
                <a:latin typeface="TimesNewRomanPSMT"/>
              </a:rPr>
              <a:t>1. Whenever order amount is updated and its value becomes more than 5000 a trigger</a:t>
            </a:r>
          </a:p>
          <a:p>
            <a:r>
              <a:rPr lang="en-GB" dirty="0">
                <a:latin typeface="TimesNewRomanPSMT"/>
              </a:rPr>
              <a:t>has to be raised preventing the operation.</a:t>
            </a:r>
          </a:p>
          <a:p>
            <a:endParaRPr lang="en-IN" dirty="0"/>
          </a:p>
        </p:txBody>
      </p:sp>
      <p:sp>
        <p:nvSpPr>
          <p:cNvPr id="8" name="Rectangle 7"/>
          <p:cNvSpPr/>
          <p:nvPr/>
        </p:nvSpPr>
        <p:spPr>
          <a:xfrm>
            <a:off x="715053" y="2552159"/>
            <a:ext cx="10071004" cy="2554545"/>
          </a:xfrm>
          <a:prstGeom prst="rect">
            <a:avLst/>
          </a:prstGeom>
        </p:spPr>
        <p:txBody>
          <a:bodyPr wrap="square">
            <a:spAutoFit/>
          </a:bodyPr>
          <a:lstStyle/>
          <a:p>
            <a:r>
              <a:rPr lang="en-GB" sz="2000" dirty="0">
                <a:latin typeface="Cambria" panose="02040503050406030204" pitchFamily="18" charset="0"/>
                <a:ea typeface="Cambria" panose="02040503050406030204" pitchFamily="18" charset="0"/>
              </a:rPr>
              <a:t>CREATE OR REPLACE TRIGGER </a:t>
            </a:r>
            <a:r>
              <a:rPr lang="en-GB" sz="2000" dirty="0" err="1">
                <a:latin typeface="Cambria" panose="02040503050406030204" pitchFamily="18" charset="0"/>
                <a:ea typeface="Cambria" panose="02040503050406030204" pitchFamily="18" charset="0"/>
              </a:rPr>
              <a:t>prevent_high_order_amount</a:t>
            </a:r>
            <a:endParaRPr lang="en-GB" sz="2000" dirty="0">
              <a:latin typeface="Cambria" panose="02040503050406030204" pitchFamily="18" charset="0"/>
              <a:ea typeface="Cambria" panose="02040503050406030204" pitchFamily="18" charset="0"/>
            </a:endParaRPr>
          </a:p>
          <a:p>
            <a:r>
              <a:rPr lang="en-GB" sz="2000" dirty="0">
                <a:latin typeface="Cambria" panose="02040503050406030204" pitchFamily="18" charset="0"/>
                <a:ea typeface="Cambria" panose="02040503050406030204" pitchFamily="18" charset="0"/>
              </a:rPr>
              <a:t>BEFORE UPDATE OF </a:t>
            </a:r>
            <a:r>
              <a:rPr lang="en-GB" sz="2000" dirty="0" err="1">
                <a:latin typeface="Cambria" panose="02040503050406030204" pitchFamily="18" charset="0"/>
                <a:ea typeface="Cambria" panose="02040503050406030204" pitchFamily="18" charset="0"/>
              </a:rPr>
              <a:t>order_amount</a:t>
            </a:r>
            <a:r>
              <a:rPr lang="en-GB" sz="2000" dirty="0">
                <a:latin typeface="Cambria" panose="02040503050406030204" pitchFamily="18" charset="0"/>
                <a:ea typeface="Cambria" panose="02040503050406030204" pitchFamily="18" charset="0"/>
              </a:rPr>
              <a:t> ON “order”</a:t>
            </a:r>
          </a:p>
          <a:p>
            <a:r>
              <a:rPr lang="en-GB" sz="2000" dirty="0">
                <a:latin typeface="Cambria" panose="02040503050406030204" pitchFamily="18" charset="0"/>
                <a:ea typeface="Cambria" panose="02040503050406030204" pitchFamily="18" charset="0"/>
              </a:rPr>
              <a:t>FOR EACH ROW</a:t>
            </a:r>
          </a:p>
          <a:p>
            <a:r>
              <a:rPr lang="en-GB" sz="2000" dirty="0">
                <a:latin typeface="Cambria" panose="02040503050406030204" pitchFamily="18" charset="0"/>
                <a:ea typeface="Cambria" panose="02040503050406030204" pitchFamily="18" charset="0"/>
              </a:rPr>
              <a:t>BEGIN</a:t>
            </a:r>
          </a:p>
          <a:p>
            <a:r>
              <a:rPr lang="en-GB" sz="2000" dirty="0">
                <a:latin typeface="Cambria" panose="02040503050406030204" pitchFamily="18" charset="0"/>
                <a:ea typeface="Cambria" panose="02040503050406030204" pitchFamily="18" charset="0"/>
              </a:rPr>
              <a:t>  IF :</a:t>
            </a:r>
            <a:r>
              <a:rPr lang="en-GB" sz="2000" dirty="0" err="1">
                <a:latin typeface="Cambria" panose="02040503050406030204" pitchFamily="18" charset="0"/>
                <a:ea typeface="Cambria" panose="02040503050406030204" pitchFamily="18" charset="0"/>
              </a:rPr>
              <a:t>NEW.order_amount</a:t>
            </a:r>
            <a:r>
              <a:rPr lang="en-GB" sz="2000" dirty="0">
                <a:latin typeface="Cambria" panose="02040503050406030204" pitchFamily="18" charset="0"/>
                <a:ea typeface="Cambria" panose="02040503050406030204" pitchFamily="18" charset="0"/>
              </a:rPr>
              <a:t> &gt; 5000 THEN</a:t>
            </a:r>
          </a:p>
          <a:p>
            <a:r>
              <a:rPr lang="en-GB" sz="2000" dirty="0">
                <a:latin typeface="Cambria" panose="02040503050406030204" pitchFamily="18" charset="0"/>
                <a:ea typeface="Cambria" panose="02040503050406030204" pitchFamily="18" charset="0"/>
              </a:rPr>
              <a:t>    RAISE_APPLICATION_ERROR(-20001, 'Order amount cannot exceed 5000');</a:t>
            </a:r>
          </a:p>
          <a:p>
            <a:r>
              <a:rPr lang="en-GB" sz="2000" dirty="0">
                <a:latin typeface="Cambria" panose="02040503050406030204" pitchFamily="18" charset="0"/>
                <a:ea typeface="Cambria" panose="02040503050406030204" pitchFamily="18" charset="0"/>
              </a:rPr>
              <a:t>  END IF;</a:t>
            </a:r>
          </a:p>
          <a:p>
            <a:r>
              <a:rPr lang="en-GB" sz="2000" dirty="0">
                <a:latin typeface="Cambria" panose="02040503050406030204" pitchFamily="18" charset="0"/>
                <a:ea typeface="Cambria" panose="02040503050406030204" pitchFamily="18" charset="0"/>
              </a:rPr>
              <a:t>END;</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37543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DB38075-B9DC-040C-D66F-F4135F779432}"/>
              </a:ext>
            </a:extLst>
          </p:cNvPr>
          <p:cNvSpPr txBox="1"/>
          <p:nvPr/>
        </p:nvSpPr>
        <p:spPr>
          <a:xfrm>
            <a:off x="1377757" y="1843950"/>
            <a:ext cx="3928534" cy="3170099"/>
          </a:xfrm>
          <a:prstGeom prst="rect">
            <a:avLst/>
          </a:prstGeom>
          <a:noFill/>
        </p:spPr>
        <p:txBody>
          <a:bodyPr wrap="square" rtlCol="0">
            <a:spAutoFit/>
          </a:bodyPr>
          <a:lstStyle/>
          <a:p>
            <a:r>
              <a:rPr lang="en-IN" sz="10000" b="1" dirty="0">
                <a:latin typeface="Proxima Nova" panose="020B0604020202020204" charset="0"/>
              </a:rPr>
              <a:t>Thank </a:t>
            </a:r>
          </a:p>
          <a:p>
            <a:r>
              <a:rPr lang="en-IN" sz="10000" b="1" dirty="0">
                <a:latin typeface="Proxima Nova" panose="020B0604020202020204" charset="0"/>
              </a:rPr>
              <a:t>You</a:t>
            </a:r>
          </a:p>
        </p:txBody>
      </p:sp>
    </p:spTree>
    <p:extLst>
      <p:ext uri="{BB962C8B-B14F-4D97-AF65-F5344CB8AC3E}">
        <p14:creationId xmlns:p14="http://schemas.microsoft.com/office/powerpoint/2010/main" val="169341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4D1DB4-367D-4875-B981-C7E827B68B39}"/>
              </a:ext>
            </a:extLst>
          </p:cNvPr>
          <p:cNvSpPr txBox="1"/>
          <p:nvPr/>
        </p:nvSpPr>
        <p:spPr>
          <a:xfrm>
            <a:off x="515491" y="981759"/>
            <a:ext cx="11307315" cy="4154984"/>
          </a:xfrm>
          <a:prstGeom prst="rect">
            <a:avLst/>
          </a:prstGeom>
          <a:noFill/>
        </p:spPr>
        <p:txBody>
          <a:bodyPr wrap="square">
            <a:spAutoFit/>
          </a:bodyPr>
          <a:lstStyle/>
          <a:p>
            <a:pPr algn="just"/>
            <a:r>
              <a:rPr lang="en-US" sz="2400" b="0" i="0" u="none" strike="noStrike" baseline="0" dirty="0">
                <a:solidFill>
                  <a:srgbClr val="FF0000"/>
                </a:solidFill>
                <a:latin typeface="Cambria" panose="02040503050406030204" pitchFamily="18" charset="0"/>
                <a:ea typeface="Cambria" panose="02040503050406030204" pitchFamily="18" charset="0"/>
              </a:rPr>
              <a:t>Question: Can you update the data in an view?</a:t>
            </a:r>
          </a:p>
          <a:p>
            <a:pPr algn="just"/>
            <a:r>
              <a:rPr lang="en-US" sz="2400" b="0" i="0" u="none" strike="noStrike" baseline="0" dirty="0">
                <a:solidFill>
                  <a:srgbClr val="FF0000"/>
                </a:solidFill>
                <a:latin typeface="Cambria" panose="02040503050406030204" pitchFamily="18" charset="0"/>
                <a:ea typeface="Cambria" panose="02040503050406030204" pitchFamily="18" charset="0"/>
              </a:rPr>
              <a:t>Answer :  </a:t>
            </a:r>
            <a:r>
              <a:rPr lang="en-US" sz="2400" b="0" i="0" u="none" strike="noStrike" baseline="0" dirty="0">
                <a:solidFill>
                  <a:srgbClr val="000000"/>
                </a:solidFill>
                <a:latin typeface="Cambria" panose="02040503050406030204" pitchFamily="18" charset="0"/>
                <a:ea typeface="Cambria" panose="02040503050406030204" pitchFamily="18" charset="0"/>
              </a:rPr>
              <a:t>A view is created by joining one or more tables. When you update record(s) in a view, it updates the records in the underlying tables that make up the View. So, yes, you can update the data in View providing you have the proper privileges to the underlying tables.</a:t>
            </a:r>
          </a:p>
          <a:p>
            <a:pPr algn="just"/>
            <a:endParaRPr lang="en-US" sz="2400" b="0" i="0" u="none" strike="noStrike" baseline="0" dirty="0">
              <a:solidFill>
                <a:srgbClr val="FF0000"/>
              </a:solidFill>
              <a:latin typeface="Cambria" panose="02040503050406030204" pitchFamily="18" charset="0"/>
              <a:ea typeface="Cambria" panose="02040503050406030204" pitchFamily="18" charset="0"/>
            </a:endParaRPr>
          </a:p>
          <a:p>
            <a:pPr algn="just"/>
            <a:r>
              <a:rPr lang="en-US" sz="2400" b="0" i="0" u="none" strike="noStrike" baseline="0" dirty="0">
                <a:solidFill>
                  <a:srgbClr val="FF0000"/>
                </a:solidFill>
                <a:latin typeface="Cambria" panose="02040503050406030204" pitchFamily="18" charset="0"/>
                <a:ea typeface="Cambria" panose="02040503050406030204" pitchFamily="18" charset="0"/>
              </a:rPr>
              <a:t>Question: Does the SQL View exist if the table is dropped from the database?</a:t>
            </a:r>
          </a:p>
          <a:p>
            <a:pPr algn="just"/>
            <a:r>
              <a:rPr lang="en-US" sz="2400" b="0" i="0" u="none" strike="noStrike" baseline="0" dirty="0">
                <a:solidFill>
                  <a:srgbClr val="FF0000"/>
                </a:solidFill>
                <a:latin typeface="Cambria" panose="02040503050406030204" pitchFamily="18" charset="0"/>
                <a:ea typeface="Cambria" panose="02040503050406030204" pitchFamily="18" charset="0"/>
              </a:rPr>
              <a:t>Answer:  </a:t>
            </a:r>
            <a:r>
              <a:rPr lang="en-US" sz="2400" b="0" i="0" u="none" strike="noStrike" baseline="0" dirty="0">
                <a:solidFill>
                  <a:srgbClr val="000000"/>
                </a:solidFill>
                <a:latin typeface="Cambria" panose="02040503050406030204" pitchFamily="18" charset="0"/>
                <a:ea typeface="Cambria" panose="02040503050406030204" pitchFamily="18" charset="0"/>
              </a:rPr>
              <a:t>Yes, View continues to exist even after one of the tables (that the SQL View is based on) is dropped from the database. However, if you try to query the View after the table has been dropped, you will receive a message indicating that the View has errors.</a:t>
            </a:r>
            <a:endParaRPr lang="en-US" sz="2400" dirty="0">
              <a:latin typeface="Cambria" panose="02040503050406030204" pitchFamily="18" charset="0"/>
              <a:ea typeface="Cambria" panose="02040503050406030204" pitchFamily="18" charset="0"/>
            </a:endParaRPr>
          </a:p>
        </p:txBody>
      </p:sp>
      <p:sp>
        <p:nvSpPr>
          <p:cNvPr id="4"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29583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F3257B-A240-443C-8842-8E800AA7F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604" y="0"/>
            <a:ext cx="8325396" cy="6683829"/>
          </a:xfrm>
          <a:prstGeom prst="rect">
            <a:avLst/>
          </a:prstGeom>
        </p:spPr>
      </p:pic>
      <p:sp>
        <p:nvSpPr>
          <p:cNvPr id="5"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2291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PL / SQL</a:t>
            </a:r>
          </a:p>
        </p:txBody>
      </p:sp>
      <p:sp>
        <p:nvSpPr>
          <p:cNvPr id="3" name="Content Placeholder 2"/>
          <p:cNvSpPr>
            <a:spLocks noGrp="1"/>
          </p:cNvSpPr>
          <p:nvPr>
            <p:ph idx="1"/>
          </p:nvPr>
        </p:nvSpPr>
        <p:spPr/>
        <p:txBody>
          <a:bodyPr/>
          <a:lstStyle/>
          <a:p>
            <a:r>
              <a:rPr lang="en-US" dirty="0"/>
              <a:t>PL/SQL stands for “</a:t>
            </a:r>
            <a:r>
              <a:rPr lang="en-US" b="1" dirty="0"/>
              <a:t>Procedural Language extensions to the Structured Query Language</a:t>
            </a:r>
            <a:r>
              <a:rPr lang="en-US" dirty="0"/>
              <a:t>.”</a:t>
            </a:r>
          </a:p>
          <a:p>
            <a:r>
              <a:rPr lang="en-US" dirty="0"/>
              <a:t>SQL is a popular language for both querying and updating data in relational database management systems (RDBMS).</a:t>
            </a:r>
          </a:p>
          <a:p>
            <a:r>
              <a:rPr lang="en-US" dirty="0"/>
              <a:t>PL/SQL is a highly structured and readable language. </a:t>
            </a:r>
          </a:p>
          <a:p>
            <a:r>
              <a:rPr lang="en-US" dirty="0"/>
              <a:t>PL/SQL is a standard and portable language for Oracle Database development. </a:t>
            </a:r>
          </a:p>
          <a:p>
            <a:r>
              <a:rPr lang="en-US" dirty="0"/>
              <a:t>PL/SQL program that runs on a system that does not have an Oracle Database.</a:t>
            </a:r>
          </a:p>
          <a:p>
            <a:r>
              <a:rPr lang="en-US" dirty="0"/>
              <a:t>PL/SQL is a high-performance and highly integrated database language.</a:t>
            </a:r>
          </a:p>
          <a:p>
            <a:endParaRPr lang="en-US" dirty="0"/>
          </a:p>
        </p:txBody>
      </p:sp>
    </p:spTree>
    <p:extLst>
      <p:ext uri="{BB962C8B-B14F-4D97-AF65-F5344CB8AC3E}">
        <p14:creationId xmlns:p14="http://schemas.microsoft.com/office/powerpoint/2010/main" val="68145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12194</TotalTime>
  <Words>6668</Words>
  <Application>Microsoft Office PowerPoint</Application>
  <PresentationFormat>Widescreen</PresentationFormat>
  <Paragraphs>880</Paragraphs>
  <Slides>63</Slides>
  <Notes>2</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63</vt:i4>
      </vt:variant>
    </vt:vector>
  </HeadingPairs>
  <TitlesOfParts>
    <vt:vector size="78" baseType="lpstr">
      <vt:lpstr>Roboto Condensed</vt:lpstr>
      <vt:lpstr>Nunito</vt:lpstr>
      <vt:lpstr>Cambria</vt:lpstr>
      <vt:lpstr>Arial</vt:lpstr>
      <vt:lpstr>Courier New</vt:lpstr>
      <vt:lpstr>Wingdings 3</vt:lpstr>
      <vt:lpstr>Times New Roman</vt:lpstr>
      <vt:lpstr>TimesNewRomanPS-BoldMT</vt:lpstr>
      <vt:lpstr>Wingdings 2</vt:lpstr>
      <vt:lpstr>Roboto Condensed Light</vt:lpstr>
      <vt:lpstr>TimesNewRomanPSMT</vt:lpstr>
      <vt:lpstr>Proxima Nova</vt:lpstr>
      <vt:lpstr>Wingdings</vt:lpstr>
      <vt:lpstr>Calibri</vt:lpstr>
      <vt:lpstr>Office Theme</vt:lpstr>
      <vt:lpstr>PowerPoint Presentation</vt:lpstr>
      <vt:lpstr>PowerPoint Presentation</vt:lpstr>
      <vt:lpstr>Views</vt:lpstr>
      <vt:lpstr>PowerPoint Presentation</vt:lpstr>
      <vt:lpstr>PowerPoint Presentation</vt:lpstr>
      <vt:lpstr>PowerPoint Presentation</vt:lpstr>
      <vt:lpstr>PowerPoint Presentation</vt:lpstr>
      <vt:lpstr>PowerPoint Presentation</vt:lpstr>
      <vt:lpstr>PL / SQL</vt:lpstr>
      <vt:lpstr>The PL/SQL Comments</vt:lpstr>
      <vt:lpstr>The PL/SQL Comments</vt:lpstr>
      <vt:lpstr>The PL/SQL Comments</vt:lpstr>
      <vt:lpstr>The PL/SQL Data Types</vt:lpstr>
      <vt:lpstr>PL/SQL</vt:lpstr>
      <vt:lpstr>PowerPoint Presentation</vt:lpstr>
      <vt:lpstr>PL / SQL Syntax</vt:lpstr>
      <vt:lpstr>PL / SQL Example</vt:lpstr>
      <vt:lpstr>The PL/SQL IF Statement</vt:lpstr>
      <vt:lpstr>The PL/SQL IF Statement</vt:lpstr>
      <vt:lpstr>The PL/SQL IF Statement</vt:lpstr>
      <vt:lpstr>The PL/SQL  Case</vt:lpstr>
      <vt:lpstr>The PL/SQL FOR LOOP</vt:lpstr>
      <vt:lpstr>The PL/SQL WHILE LOOP</vt:lpstr>
      <vt:lpstr>PL/SQL Examples</vt:lpstr>
      <vt:lpstr>PowerPoint Presentation</vt:lpstr>
      <vt:lpstr>The PL/SQL EXAMPLE</vt:lpstr>
      <vt:lpstr>The PL/SQL EXAMPLE</vt:lpstr>
      <vt:lpstr>The PL/SQL EXAMPLE</vt:lpstr>
      <vt:lpstr>The PL/SQL EXAMPLE</vt:lpstr>
      <vt:lpstr>PL/SQL Sample Program (with user input)</vt:lpstr>
      <vt:lpstr>PL/SQL</vt:lpstr>
      <vt:lpstr>Stored Procedure(Stored Programs)</vt:lpstr>
      <vt:lpstr>PL / SQL Stored Procedure(Stored Programs)</vt:lpstr>
      <vt:lpstr>PowerPoint Presentation</vt:lpstr>
      <vt:lpstr>PL / SQL Stored Procedure(Stored Programs)</vt:lpstr>
      <vt:lpstr>PowerPoint Presentation</vt:lpstr>
      <vt:lpstr>PowerPoint Presentation</vt:lpstr>
      <vt:lpstr>The PL/SQL Procedure Example</vt:lpstr>
      <vt:lpstr>The PL/SQL Procedure  Example</vt:lpstr>
      <vt:lpstr>The PL/SQL Procedure Example</vt:lpstr>
      <vt:lpstr>The PL/SQL Procedure Example</vt:lpstr>
      <vt:lpstr>The PL/SQL Procedure Example</vt:lpstr>
      <vt:lpstr>The PL/SQL Procedure Example</vt:lpstr>
      <vt:lpstr>Cursor</vt:lpstr>
      <vt:lpstr>PL / SQL Cursor</vt:lpstr>
      <vt:lpstr>PowerPoint Presentation</vt:lpstr>
      <vt:lpstr>PowerPoint Presentation</vt:lpstr>
      <vt:lpstr>PowerPoint Presentation</vt:lpstr>
      <vt:lpstr>Create a Table SALESMEN  as per Practical 8 </vt:lpstr>
      <vt:lpstr>Create a Table CUSTOMER as per Practical 8 </vt:lpstr>
      <vt:lpstr>Create a Table Order as per Practical 8 </vt:lpstr>
      <vt:lpstr>Given the table ORDER (ONUM, AMT, ODATE, CNUM, SNUM) write a cursor to select the five highest amount (AMT) order details from the table. </vt:lpstr>
      <vt:lpstr>To write a Cursor to display the list of customers who are living in San jose or London.</vt:lpstr>
      <vt:lpstr>Calculate hra,da, gross and net by using PL/SQL program</vt:lpstr>
      <vt:lpstr>Function</vt:lpstr>
      <vt:lpstr>PowerPoint Presentation</vt:lpstr>
      <vt:lpstr>PowerPoint Presentation</vt:lpstr>
      <vt:lpstr>Trigger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Asif Alam</cp:lastModifiedBy>
  <cp:revision>1823</cp:revision>
  <dcterms:created xsi:type="dcterms:W3CDTF">2020-05-01T05:09:15Z</dcterms:created>
  <dcterms:modified xsi:type="dcterms:W3CDTF">2023-12-13T04:09:14Z</dcterms:modified>
</cp:coreProperties>
</file>